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8" r:id="rId2"/>
    <p:sldId id="338" r:id="rId3"/>
    <p:sldId id="340" r:id="rId4"/>
    <p:sldId id="344" r:id="rId5"/>
    <p:sldId id="366" r:id="rId6"/>
    <p:sldId id="342" r:id="rId7"/>
    <p:sldId id="343" r:id="rId8"/>
    <p:sldId id="345" r:id="rId9"/>
    <p:sldId id="346" r:id="rId10"/>
    <p:sldId id="326" r:id="rId11"/>
    <p:sldId id="347" r:id="rId12"/>
    <p:sldId id="349" r:id="rId13"/>
    <p:sldId id="370" r:id="rId14"/>
    <p:sldId id="371" r:id="rId15"/>
    <p:sldId id="350" r:id="rId16"/>
    <p:sldId id="372" r:id="rId17"/>
    <p:sldId id="351" r:id="rId18"/>
    <p:sldId id="365" r:id="rId19"/>
    <p:sldId id="352" r:id="rId20"/>
    <p:sldId id="367" r:id="rId21"/>
    <p:sldId id="368" r:id="rId22"/>
    <p:sldId id="356" r:id="rId23"/>
    <p:sldId id="357" r:id="rId24"/>
    <p:sldId id="360" r:id="rId25"/>
    <p:sldId id="361" r:id="rId26"/>
    <p:sldId id="362" r:id="rId27"/>
    <p:sldId id="363" r:id="rId28"/>
    <p:sldId id="364" r:id="rId29"/>
    <p:sldId id="369" r:id="rId3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A83"/>
    <a:srgbClr val="0099CC"/>
    <a:srgbClr val="FF7F50"/>
    <a:srgbClr val="146D85"/>
    <a:srgbClr val="DAE3F3"/>
    <a:srgbClr val="A2C4CD"/>
    <a:srgbClr val="6ABE8F"/>
    <a:srgbClr val="F19839"/>
    <a:srgbClr val="8594B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6684" autoAdjust="0"/>
  </p:normalViewPr>
  <p:slideViewPr>
    <p:cSldViewPr>
      <p:cViewPr varScale="1">
        <p:scale>
          <a:sx n="78" d="100"/>
          <a:sy n="78" d="100"/>
        </p:scale>
        <p:origin x="10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3363-84BE-4AE8-B854-4E3155893BC4}" type="datetimeFigureOut">
              <a:rPr lang="en-CH" smtClean="0"/>
              <a:t>04/04/2023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588C6-2FD1-474D-9832-1B24DCB935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601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88C6-2FD1-474D-9832-1B24DCB9359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68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202D-59E7-FB62-3584-AD008953C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98F8A-99C6-F058-3688-287F3B2F3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2BDBC-54CD-AE9E-7147-4A4053F8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CE3B-ECED-4C3F-8F53-8D2E81FDAD2D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E1991-7049-ED80-4249-FF91B4F4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C9A7-D6DE-D7F9-CA14-D0E8DB47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502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D604-B8B8-1EA7-E403-4D026697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05356-9947-7E3D-771F-1B1302FF5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31CF6-6467-E44F-A137-C8F0559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C9AA-02E4-4B5A-B834-A294E2BFFCFB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2E0E0-CC0A-FA1C-A312-0D20B0BC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0B98-D766-1554-3D76-1A0DB93D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860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B2A72-0CE7-A9C3-705D-6DFCDDF34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1BD2C-68E7-B8FC-8619-A5CF344D8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1129-79A8-0831-72A9-8696A312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78FC-B0A1-4271-A6A1-D8AC06084388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66D33-B0BA-337C-D2DB-F418881B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AC062-C088-24B5-9213-F1B69AD0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635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D6D5-6AAA-D3FC-D677-1A4C28B4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F6F15-D45E-8EBD-3C1F-24710FF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D5F89-ABE2-1106-AE33-22A472BB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424D1-D5AE-418F-AA4F-3D8C5EE581D7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F4DC-53F1-4C12-5AC5-459E875B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E34D3-E470-A162-FB8E-D491439B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736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FE2F-99CE-FDC7-4EFC-BFD3ACBC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09BF3-9EC0-7592-C1CB-A17A7B109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7D1C-2A18-1A9A-655D-A7F41292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1B978-D907-4FA6-80DA-28D0A4624DF8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E92E-DF27-6E2D-28F6-3DF61529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7FE3F-13BB-56FD-ACF3-A581E16C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56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4FE3-B486-D5EF-CD04-0468A2E1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FED2-07E3-EEF3-6D9E-221554F6F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B7495-DB54-9016-34DF-C31A0767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0EA4B-3C04-4877-CC09-8508C8B9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1DED-7C61-410C-9466-595701E7AA89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A526C-7E25-A8C4-FF94-FB7E74FD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EA332-8CB0-B377-ECBA-9ADE65C2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509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85A1-6B2F-019A-E3E9-877FFBEC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291-5FBD-23AA-46F0-E756A9DB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92CC6-9C97-C401-EB83-73250CCB4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585-6CB0-68DF-A809-674C5759B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97716-7A26-AE82-0ED6-6DDFA79A7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C07A9-C0E7-5D3F-9236-30FFE44C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FCAD-8D24-46E3-8F39-168C08BF9BF8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49034-A2F5-6BF4-E973-1B26B598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BA9D8-F6F1-1E80-0A4C-FBB77FA3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533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2F7A-CB55-1159-DD4B-DF275947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59432-CFCF-AD1E-6461-69EFB084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2349-44DE-4FB2-A9F5-4D71E3317223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58C19-3736-B523-8D22-E802FCA4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B7368-D790-D15A-6CCF-CDACE0D0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333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F8AC2-0714-581E-C9EA-DF7E9AE0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6C39-12BC-471E-BABF-CCE1A74C1641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CC7E9-B4B5-2FFF-512F-8F7D0C35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FBF65-69CF-0D13-297B-6A9FE063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437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3585-013A-E471-F2AF-39020D17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8206-EFD4-259D-9F20-288BD5AF6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A1CD2-CBF5-1CB5-3DD6-84A4C69B0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39BF2-2668-58FE-46B0-F217004C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F1DC-F667-4A48-A35A-C2CE40FF7E36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B52F2-13A1-FEAE-DC7A-E80F6491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C3D05-68C0-848B-9A22-03F0712F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108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6F1E-A212-040B-2F09-9EE4225A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A64C-D37F-8FF6-0B84-AD6744118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335C8-F968-5D29-182A-DA34EE7A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7A2E4-4D08-844F-6FAF-585FEFE9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02C8F-9780-49AA-99E8-07B38E36270C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9DA22-26EF-BD2D-E537-9DFE3C14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43B36-D5C5-2ADF-1F5A-11084DB7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35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B55882-8B8E-FC61-ADBE-35F8C40E5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B43B9-C670-F197-7B86-C5121C3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CAD3-15BC-141A-65A1-BAF16465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6C392-1F3F-4A5E-818F-52D69BA84926}" type="datetime8">
              <a:rPr lang="en-CH" smtClean="0"/>
              <a:t>04/04/2023 13:08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E227-0F53-534E-577B-6A6D6B36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SAGE II | 16S rRNA amplicon sequencing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96888-6414-E1B7-8A29-9FEE6E6C6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0239A-22F4-4D53-A7AE-0A834CE81D6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205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B76C-C09E-D5B1-9097-8570F414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581" y="1030406"/>
            <a:ext cx="9195826" cy="3081242"/>
          </a:xfrm>
        </p:spPr>
        <p:txBody>
          <a:bodyPr anchor="ctr">
            <a:normAutofit/>
          </a:bodyPr>
          <a:lstStyle/>
          <a:p>
            <a:r>
              <a:rPr lang="en-US" sz="4000" baseline="30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Tutorial </a:t>
            </a:r>
            <a:r>
              <a:rPr lang="en-US" sz="4400" baseline="30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US" sz="4000" baseline="30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ASV-isolate matching</a:t>
            </a:r>
            <a:br>
              <a:rPr lang="en-US" sz="48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SAGE II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28.03.23 | Daniel Garrido Sanz &amp; Julian Garneau</a:t>
            </a:r>
            <a:endParaRPr lang="en-CH" sz="1800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F909F9-7AFA-09BC-4456-9035350A367F}"/>
              </a:ext>
            </a:extLst>
          </p:cNvPr>
          <p:cNvGrpSpPr/>
          <p:nvPr/>
        </p:nvGrpSpPr>
        <p:grpSpPr>
          <a:xfrm>
            <a:off x="10173033" y="5661248"/>
            <a:ext cx="1868896" cy="670044"/>
            <a:chOff x="321733" y="5615884"/>
            <a:chExt cx="2487501" cy="891828"/>
          </a:xfrm>
        </p:grpSpPr>
        <p:pic>
          <p:nvPicPr>
            <p:cNvPr id="5" name="Picture 4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7257075D-09AA-4C4D-C760-1543534C9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81"/>
            <a:stretch/>
          </p:blipFill>
          <p:spPr>
            <a:xfrm>
              <a:off x="321733" y="6303155"/>
              <a:ext cx="2487501" cy="204557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43EF683D-1330-AEB0-AC78-E6E4F1DC7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89"/>
            <a:stretch/>
          </p:blipFill>
          <p:spPr>
            <a:xfrm>
              <a:off x="321733" y="5615884"/>
              <a:ext cx="2487501" cy="687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12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46F9B4-F5FD-664D-4EA1-CC40313C041D}"/>
              </a:ext>
            </a:extLst>
          </p:cNvPr>
          <p:cNvSpPr txBox="1">
            <a:spLocks/>
          </p:cNvSpPr>
          <p:nvPr/>
        </p:nvSpPr>
        <p:spPr>
          <a:xfrm>
            <a:off x="3537403" y="1628800"/>
            <a:ext cx="5150885" cy="39026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ASV-isolate matching</a:t>
            </a:r>
          </a:p>
          <a:p>
            <a:pPr algn="ctr"/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Tutorial</a:t>
            </a:r>
          </a:p>
          <a:p>
            <a:pPr algn="ctr"/>
            <a:endParaRPr lang="en-US" sz="16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28032023_TutorialASV-isolate_matching.html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CH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F3427-7144-3840-D736-047B035B05A9}"/>
              </a:ext>
            </a:extLst>
          </p:cNvPr>
          <p:cNvCxnSpPr>
            <a:cxnSpLocks/>
          </p:cNvCxnSpPr>
          <p:nvPr/>
        </p:nvCxnSpPr>
        <p:spPr>
          <a:xfrm>
            <a:off x="3537403" y="2708920"/>
            <a:ext cx="5150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B62260A-C674-4858-C739-662E0607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Digital GIF">
            <a:extLst>
              <a:ext uri="{FF2B5EF4-FFF2-40B4-BE49-F238E27FC236}">
                <a16:creationId xmlns:a16="http://schemas.microsoft.com/office/drawing/2014/main" id="{2ECD1685-5761-FD3E-AE03-9E9C598A1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429000"/>
            <a:ext cx="2852583" cy="28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11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4535074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–query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Isolates_16SrRNAs.fasta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-task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-out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‘7 std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’\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perc_identity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74C2F-C0E9-0A83-E88C-14E9F1874E9E}"/>
              </a:ext>
            </a:extLst>
          </p:cNvPr>
          <p:cNvSpPr/>
          <p:nvPr/>
        </p:nvSpPr>
        <p:spPr>
          <a:xfrm>
            <a:off x="1775520" y="1991455"/>
            <a:ext cx="1872208" cy="1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569A2-BA1D-0BCA-D38B-30DB3E6663B3}"/>
              </a:ext>
            </a:extLst>
          </p:cNvPr>
          <p:cNvSpPr txBox="1"/>
          <p:nvPr/>
        </p:nvSpPr>
        <p:spPr>
          <a:xfrm>
            <a:off x="1128878" y="2420888"/>
            <a:ext cx="4535074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dgarrido@curnagl</a:t>
            </a:r>
            <a:r>
              <a:rPr lang="es-E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~]$ </a:t>
            </a:r>
            <a:r>
              <a:rPr lang="es-E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s-E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s-E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endParaRPr lang="es-E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 Formatting options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-outfmt &lt;String&gt;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alignment view options: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0 = Pairwise,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1 = Query-anchored showing identities,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2 = Query-anchored no identities,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3 = Flat query-anchored showing identities,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4 = Flat query-anchored no identities,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= BLAST XML,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 = Tabular,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LID4096" sz="11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= Tabular with comment lines,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8 = Seqalign (Text ASN.1),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9 = Seqalign (Binary ASN.1),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10 = Comma-separated values,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11 = BLAST archive (ASN.1),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12 = Seqalign (JSON),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13 = Multiple-file BLAST JSON,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14 = Multiple-file BLAST XML2,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15 = Single-file BLAST JSON,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16 = Single-file BLAST XML2,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17 = Sequence Alignment/Map (SAM),</a:t>
            </a:r>
          </a:p>
          <a:p>
            <a:r>
              <a:rPr lang="LID4096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18 = Organism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21951-A51F-578B-F5DA-0AA3FD056293}"/>
              </a:ext>
            </a:extLst>
          </p:cNvPr>
          <p:cNvSpPr txBox="1"/>
          <p:nvPr/>
        </p:nvSpPr>
        <p:spPr>
          <a:xfrm>
            <a:off x="5808952" y="1268760"/>
            <a:ext cx="6191703" cy="36471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supported format specifiers for options 6, </a:t>
            </a:r>
            <a:r>
              <a:rPr lang="en-US" sz="11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10 are: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	...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qaccver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Query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accesion.version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saccver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Subject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accession.version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qstart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Start of alignment in query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End of alignment in query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sstart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Start of alignment in subject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End of alignment in subject</a:t>
            </a:r>
          </a:p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Expect value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bitscore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Bit score</a:t>
            </a:r>
          </a:p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length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Alignment length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pident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Percentage of identical matches</a:t>
            </a:r>
          </a:p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mismatch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Number of mismatches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Number of gap openings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...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means Query Coverage Per Subject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...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When not provided, the default value is: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qaccver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saccver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pident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length mismatch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qstart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sstart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bitscore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which is equivalent to the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keyword '</a:t>
            </a:r>
            <a:r>
              <a:rPr lang="en-US" sz="11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LID4096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C33FC-5588-81F4-36DC-C237D9FD068E}"/>
              </a:ext>
            </a:extLst>
          </p:cNvPr>
          <p:cNvSpPr txBox="1"/>
          <p:nvPr/>
        </p:nvSpPr>
        <p:spPr>
          <a:xfrm>
            <a:off x="5808952" y="5119880"/>
            <a:ext cx="6191703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 Restrict search or results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	...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perc_identity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&lt;Real, 0..100&gt;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Percent identity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FA6BC6E-57D1-D4EF-C923-A5C5D2DD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0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12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39" y="1778295"/>
            <a:ext cx="7345835" cy="4477352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18F3ADB1-D6CB-741E-CCBE-C6E7D3B68A61}"/>
              </a:ext>
            </a:extLst>
          </p:cNvPr>
          <p:cNvSpPr/>
          <p:nvPr/>
        </p:nvSpPr>
        <p:spPr>
          <a:xfrm>
            <a:off x="2324426" y="1806016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3D87823-B56C-2412-1B66-CEC15764676A}"/>
              </a:ext>
            </a:extLst>
          </p:cNvPr>
          <p:cNvSpPr/>
          <p:nvPr/>
        </p:nvSpPr>
        <p:spPr>
          <a:xfrm>
            <a:off x="2315269" y="2636912"/>
            <a:ext cx="107814" cy="2016224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718CD-818C-A8F8-75F8-6C0575B29B1E}"/>
              </a:ext>
            </a:extLst>
          </p:cNvPr>
          <p:cNvSpPr txBox="1"/>
          <p:nvPr/>
        </p:nvSpPr>
        <p:spPr>
          <a:xfrm>
            <a:off x="1076574" y="1628800"/>
            <a:ext cx="123869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#Info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blast v.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fields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hits no.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8A701-A5B5-840F-8C0A-0315E19FEF9E}"/>
              </a:ext>
            </a:extLst>
          </p:cNvPr>
          <p:cNvSpPr txBox="1"/>
          <p:nvPr/>
        </p:nvSpPr>
        <p:spPr>
          <a:xfrm>
            <a:off x="1085731" y="2716178"/>
            <a:ext cx="12386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*we put a min %ident of 95%</a:t>
            </a:r>
            <a:endParaRPr lang="en-US" sz="10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62A8993-2DF9-C15F-C12A-594605140F94}"/>
              </a:ext>
            </a:extLst>
          </p:cNvPr>
          <p:cNvSpPr/>
          <p:nvPr/>
        </p:nvSpPr>
        <p:spPr>
          <a:xfrm>
            <a:off x="2324426" y="4725144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31C2DDD-1226-4DCC-D45C-876E1D3D8FE8}"/>
              </a:ext>
            </a:extLst>
          </p:cNvPr>
          <p:cNvSpPr/>
          <p:nvPr/>
        </p:nvSpPr>
        <p:spPr>
          <a:xfrm>
            <a:off x="2315269" y="5517232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FEA69-E753-5D22-2FA6-F29A26FFD290}"/>
              </a:ext>
            </a:extLst>
          </p:cNvPr>
          <p:cNvSpPr txBox="1"/>
          <p:nvPr/>
        </p:nvSpPr>
        <p:spPr>
          <a:xfrm>
            <a:off x="1067417" y="5013176"/>
            <a:ext cx="1238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for the second query seq.</a:t>
            </a:r>
          </a:p>
          <a:p>
            <a:endParaRPr lang="en-US" sz="1200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2B237-9714-7C84-5AC0-F35DB09462B1}"/>
              </a:ext>
            </a:extLst>
          </p:cNvPr>
          <p:cNvSpPr txBox="1"/>
          <p:nvPr/>
        </p:nvSpPr>
        <p:spPr>
          <a:xfrm>
            <a:off x="1271464" y="6237312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                              …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x82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F57FA3E-DFA8-7451-62C2-C160EC70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8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13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3395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39" y="1778295"/>
            <a:ext cx="7345835" cy="4477352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18F3ADB1-D6CB-741E-CCBE-C6E7D3B68A61}"/>
              </a:ext>
            </a:extLst>
          </p:cNvPr>
          <p:cNvSpPr/>
          <p:nvPr/>
        </p:nvSpPr>
        <p:spPr>
          <a:xfrm>
            <a:off x="2324426" y="1806016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3D87823-B56C-2412-1B66-CEC15764676A}"/>
              </a:ext>
            </a:extLst>
          </p:cNvPr>
          <p:cNvSpPr/>
          <p:nvPr/>
        </p:nvSpPr>
        <p:spPr>
          <a:xfrm>
            <a:off x="2315269" y="2636912"/>
            <a:ext cx="107814" cy="2016224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718CD-818C-A8F8-75F8-6C0575B29B1E}"/>
              </a:ext>
            </a:extLst>
          </p:cNvPr>
          <p:cNvSpPr txBox="1"/>
          <p:nvPr/>
        </p:nvSpPr>
        <p:spPr>
          <a:xfrm>
            <a:off x="1076574" y="1628800"/>
            <a:ext cx="123869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#Info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blast v.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fields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hits no.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8A701-A5B5-840F-8C0A-0315E19FEF9E}"/>
              </a:ext>
            </a:extLst>
          </p:cNvPr>
          <p:cNvSpPr txBox="1"/>
          <p:nvPr/>
        </p:nvSpPr>
        <p:spPr>
          <a:xfrm>
            <a:off x="1085731" y="2716178"/>
            <a:ext cx="12386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*we put a min %ident of 95%</a:t>
            </a:r>
            <a:endParaRPr lang="en-US" sz="10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62A8993-2DF9-C15F-C12A-594605140F94}"/>
              </a:ext>
            </a:extLst>
          </p:cNvPr>
          <p:cNvSpPr/>
          <p:nvPr/>
        </p:nvSpPr>
        <p:spPr>
          <a:xfrm>
            <a:off x="2324426" y="4725144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31C2DDD-1226-4DCC-D45C-876E1D3D8FE8}"/>
              </a:ext>
            </a:extLst>
          </p:cNvPr>
          <p:cNvSpPr/>
          <p:nvPr/>
        </p:nvSpPr>
        <p:spPr>
          <a:xfrm>
            <a:off x="2315269" y="5517232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FEA69-E753-5D22-2FA6-F29A26FFD290}"/>
              </a:ext>
            </a:extLst>
          </p:cNvPr>
          <p:cNvSpPr txBox="1"/>
          <p:nvPr/>
        </p:nvSpPr>
        <p:spPr>
          <a:xfrm>
            <a:off x="1067417" y="5013176"/>
            <a:ext cx="1238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for the second query seq.</a:t>
            </a:r>
          </a:p>
          <a:p>
            <a:endParaRPr lang="en-US" sz="1200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2B237-9714-7C84-5AC0-F35DB09462B1}"/>
              </a:ext>
            </a:extLst>
          </p:cNvPr>
          <p:cNvSpPr txBox="1"/>
          <p:nvPr/>
        </p:nvSpPr>
        <p:spPr>
          <a:xfrm>
            <a:off x="1271464" y="6237312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                              …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x82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F57FA3E-DFA8-7451-62C2-C160EC70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98898-6419-33B7-89B1-3A2E351EDE78}"/>
              </a:ext>
            </a:extLst>
          </p:cNvPr>
          <p:cNvSpPr/>
          <p:nvPr/>
        </p:nvSpPr>
        <p:spPr>
          <a:xfrm>
            <a:off x="695400" y="1268760"/>
            <a:ext cx="10304834" cy="535429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FC71C1-9757-F60C-10F6-6455431CBA22}"/>
              </a:ext>
            </a:extLst>
          </p:cNvPr>
          <p:cNvGrpSpPr/>
          <p:nvPr/>
        </p:nvGrpSpPr>
        <p:grpSpPr>
          <a:xfrm>
            <a:off x="181051" y="2583230"/>
            <a:ext cx="5841957" cy="2123588"/>
            <a:chOff x="762523" y="2583230"/>
            <a:chExt cx="5841957" cy="21235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F4CA4F-C10F-D6B6-F389-66FB89CC9088}"/>
                </a:ext>
              </a:extLst>
            </p:cNvPr>
            <p:cNvSpPr txBox="1"/>
            <p:nvPr/>
          </p:nvSpPr>
          <p:spPr>
            <a:xfrm>
              <a:off x="2169971" y="2583230"/>
              <a:ext cx="34448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Isolates_16SrRNAs.fasta </a:t>
              </a: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– query sequences</a:t>
              </a:r>
              <a:endParaRPr lang="LID4096" sz="12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A4A309-FF73-583E-5B2A-D5F6FEBC4C76}"/>
                </a:ext>
              </a:extLst>
            </p:cNvPr>
            <p:cNvGrpSpPr/>
            <p:nvPr/>
          </p:nvGrpSpPr>
          <p:grpSpPr>
            <a:xfrm>
              <a:off x="1635696" y="2879724"/>
              <a:ext cx="4968784" cy="1827094"/>
              <a:chOff x="1635696" y="2879724"/>
              <a:chExt cx="3979084" cy="146316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77C0950-1665-89CA-041F-CFA8F4C65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3552" y="2879724"/>
                <a:ext cx="3551228" cy="146316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8C4FB66-1756-A5BD-FBBA-8F587830D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2975744"/>
                <a:ext cx="43204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84E82E0-3FFE-9DDC-BF98-291300EB91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3109094"/>
                <a:ext cx="43204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973F922-C8CE-E22A-3BB7-8CE1BBA5B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3248794"/>
                <a:ext cx="432048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8E18D-D3C3-7928-1E3B-2C93C7265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3382144"/>
                <a:ext cx="432048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70AD6F-5196-2CAE-941D-548CCCBAC1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3547244"/>
                <a:ext cx="432048" cy="0"/>
              </a:xfrm>
              <a:prstGeom prst="line">
                <a:avLst/>
              </a:prstGeom>
              <a:ln w="12700">
                <a:solidFill>
                  <a:schemeClr val="accent4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BA2E188-DD2E-246C-896F-7315373CAA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5696" y="3680594"/>
                <a:ext cx="432048" cy="0"/>
              </a:xfrm>
              <a:prstGeom prst="line">
                <a:avLst/>
              </a:prstGeom>
              <a:ln w="12700">
                <a:solidFill>
                  <a:schemeClr val="accent4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E49B37-3D86-412E-6EC5-10F84A501EE5}"/>
                </a:ext>
              </a:extLst>
            </p:cNvPr>
            <p:cNvSpPr txBox="1"/>
            <p:nvPr/>
          </p:nvSpPr>
          <p:spPr>
            <a:xfrm>
              <a:off x="849403" y="2843416"/>
              <a:ext cx="7894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Header1</a:t>
              </a:r>
              <a:endParaRPr lang="en-CH" sz="105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C24199-9B7F-44C4-20F9-5769E497F24C}"/>
                </a:ext>
              </a:extLst>
            </p:cNvPr>
            <p:cNvSpPr txBox="1"/>
            <p:nvPr/>
          </p:nvSpPr>
          <p:spPr>
            <a:xfrm>
              <a:off x="794030" y="3024391"/>
              <a:ext cx="84484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Sequence1</a:t>
              </a:r>
              <a:endParaRPr lang="en-CH" sz="105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003A84-0B10-58B4-83C5-91743C49E464}"/>
                </a:ext>
              </a:extLst>
            </p:cNvPr>
            <p:cNvSpPr txBox="1"/>
            <p:nvPr/>
          </p:nvSpPr>
          <p:spPr>
            <a:xfrm>
              <a:off x="844824" y="3188815"/>
              <a:ext cx="7911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Header2</a:t>
              </a:r>
              <a:endParaRPr lang="en-CH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502746-306D-D90D-5EE7-085C5C2585FE}"/>
                </a:ext>
              </a:extLst>
            </p:cNvPr>
            <p:cNvSpPr txBox="1"/>
            <p:nvPr/>
          </p:nvSpPr>
          <p:spPr>
            <a:xfrm>
              <a:off x="762523" y="3369790"/>
              <a:ext cx="87343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Sequence2</a:t>
              </a:r>
              <a:endParaRPr lang="en-CH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BE8A7-2CB4-057C-C953-5E8CC6867638}"/>
                </a:ext>
              </a:extLst>
            </p:cNvPr>
            <p:cNvSpPr txBox="1"/>
            <p:nvPr/>
          </p:nvSpPr>
          <p:spPr>
            <a:xfrm>
              <a:off x="849402" y="3563172"/>
              <a:ext cx="786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Header3</a:t>
              </a:r>
              <a:endParaRPr lang="en-CH" sz="10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10814E-960B-18A6-2BB5-8B27F11F8083}"/>
                </a:ext>
              </a:extLst>
            </p:cNvPr>
            <p:cNvSpPr txBox="1"/>
            <p:nvPr/>
          </p:nvSpPr>
          <p:spPr>
            <a:xfrm>
              <a:off x="762523" y="3744147"/>
              <a:ext cx="87343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Sequence3</a:t>
              </a:r>
              <a:endParaRPr lang="en-CH" sz="10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C6852C-FB7B-83BB-F091-9371576FB636}"/>
              </a:ext>
            </a:extLst>
          </p:cNvPr>
          <p:cNvGrpSpPr/>
          <p:nvPr/>
        </p:nvGrpSpPr>
        <p:grpSpPr>
          <a:xfrm>
            <a:off x="7752184" y="2598296"/>
            <a:ext cx="4121223" cy="2110864"/>
            <a:chOff x="7600547" y="2598296"/>
            <a:chExt cx="4121223" cy="211086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526866-C799-2637-12AF-4E7D58ACE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112" b="28565"/>
            <a:stretch/>
          </p:blipFill>
          <p:spPr>
            <a:xfrm>
              <a:off x="7600548" y="2875759"/>
              <a:ext cx="3933696" cy="18334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1A2B11-397D-E008-EE6C-8BD9F813483A}"/>
                </a:ext>
              </a:extLst>
            </p:cNvPr>
            <p:cNvSpPr txBox="1"/>
            <p:nvPr/>
          </p:nvSpPr>
          <p:spPr>
            <a:xfrm>
              <a:off x="7600547" y="2598296"/>
              <a:ext cx="41212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 err="1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Phyloseq_ASVs.fasta</a:t>
              </a:r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– subject sequences (in </a:t>
              </a:r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ASV_DB</a:t>
              </a: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LID4096" sz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FE17FD-5D68-DA68-0DDB-E30BF69E5E9A}"/>
              </a:ext>
            </a:extLst>
          </p:cNvPr>
          <p:cNvGrpSpPr/>
          <p:nvPr/>
        </p:nvGrpSpPr>
        <p:grpSpPr>
          <a:xfrm>
            <a:off x="6096000" y="2999942"/>
            <a:ext cx="1593533" cy="1591376"/>
            <a:chOff x="6096000" y="2999942"/>
            <a:chExt cx="1593533" cy="1591376"/>
          </a:xfrm>
        </p:grpSpPr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FEF8C7B6-F695-762F-2A64-86A76A9D0172}"/>
                </a:ext>
              </a:extLst>
            </p:cNvPr>
            <p:cNvSpPr/>
            <p:nvPr/>
          </p:nvSpPr>
          <p:spPr>
            <a:xfrm>
              <a:off x="6096000" y="2999943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2" name="Right Bracket 41">
              <a:extLst>
                <a:ext uri="{FF2B5EF4-FFF2-40B4-BE49-F238E27FC236}">
                  <a16:creationId xmlns:a16="http://schemas.microsoft.com/office/drawing/2014/main" id="{699DC1F1-BA00-3FB5-92E2-3FAA391672A7}"/>
                </a:ext>
              </a:extLst>
            </p:cNvPr>
            <p:cNvSpPr/>
            <p:nvPr/>
          </p:nvSpPr>
          <p:spPr>
            <a:xfrm rot="10800000">
              <a:off x="7617525" y="2999942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Right Bracket 42">
              <a:extLst>
                <a:ext uri="{FF2B5EF4-FFF2-40B4-BE49-F238E27FC236}">
                  <a16:creationId xmlns:a16="http://schemas.microsoft.com/office/drawing/2014/main" id="{5E2C1C07-4A58-CFD4-0BDC-16B301C07948}"/>
                </a:ext>
              </a:extLst>
            </p:cNvPr>
            <p:cNvSpPr/>
            <p:nvPr/>
          </p:nvSpPr>
          <p:spPr>
            <a:xfrm rot="10800000">
              <a:off x="7617525" y="3352897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ight Bracket 43">
              <a:extLst>
                <a:ext uri="{FF2B5EF4-FFF2-40B4-BE49-F238E27FC236}">
                  <a16:creationId xmlns:a16="http://schemas.microsoft.com/office/drawing/2014/main" id="{5244B96E-FD3E-6E3A-A327-EC39EC272A10}"/>
                </a:ext>
              </a:extLst>
            </p:cNvPr>
            <p:cNvSpPr/>
            <p:nvPr/>
          </p:nvSpPr>
          <p:spPr>
            <a:xfrm rot="10800000">
              <a:off x="7612847" y="3715648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A2666BF3-3704-C9EB-03E3-63963288D0E6}"/>
                </a:ext>
              </a:extLst>
            </p:cNvPr>
            <p:cNvSpPr/>
            <p:nvPr/>
          </p:nvSpPr>
          <p:spPr>
            <a:xfrm rot="10800000">
              <a:off x="7612846" y="406205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Right Bracket 45">
              <a:extLst>
                <a:ext uri="{FF2B5EF4-FFF2-40B4-BE49-F238E27FC236}">
                  <a16:creationId xmlns:a16="http://schemas.microsoft.com/office/drawing/2014/main" id="{60E85255-CAEC-8085-1B94-DCA40B665B0C}"/>
                </a:ext>
              </a:extLst>
            </p:cNvPr>
            <p:cNvSpPr/>
            <p:nvPr/>
          </p:nvSpPr>
          <p:spPr>
            <a:xfrm rot="10800000">
              <a:off x="7617525" y="4424801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53D06-73D7-EE1D-2B54-2A06F7C62970}"/>
                </a:ext>
              </a:extLst>
            </p:cNvPr>
            <p:cNvCxnSpPr>
              <a:cxnSpLocks/>
              <a:stCxn id="42" idx="2"/>
              <a:endCxn id="41" idx="2"/>
            </p:cNvCxnSpPr>
            <p:nvPr/>
          </p:nvCxnSpPr>
          <p:spPr>
            <a:xfrm flipH="1">
              <a:off x="6168008" y="3083200"/>
              <a:ext cx="1449517" cy="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E498A2F-3E32-D90A-5B0E-ADB21EF6C32F}"/>
                </a:ext>
              </a:extLst>
            </p:cNvPr>
            <p:cNvCxnSpPr>
              <a:cxnSpLocks/>
              <a:stCxn id="43" idx="2"/>
              <a:endCxn id="41" idx="2"/>
            </p:cNvCxnSpPr>
            <p:nvPr/>
          </p:nvCxnSpPr>
          <p:spPr>
            <a:xfrm flipH="1" flipV="1">
              <a:off x="6168008" y="3083202"/>
              <a:ext cx="1449517" cy="35295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A79AC9-7C01-E2F4-36F0-9BA5BC5C5CE6}"/>
                </a:ext>
              </a:extLst>
            </p:cNvPr>
            <p:cNvCxnSpPr>
              <a:cxnSpLocks/>
              <a:stCxn id="44" idx="2"/>
              <a:endCxn id="41" idx="2"/>
            </p:cNvCxnSpPr>
            <p:nvPr/>
          </p:nvCxnSpPr>
          <p:spPr>
            <a:xfrm flipH="1" flipV="1">
              <a:off x="6168008" y="3083202"/>
              <a:ext cx="1444839" cy="71570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6B1DA5-C6DD-20DF-DC26-75B256397AE2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 flipV="1">
              <a:off x="6165176" y="3083200"/>
              <a:ext cx="1447670" cy="106210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0FEE1B-8FF0-FA03-A286-5519B3A1A40D}"/>
                </a:ext>
              </a:extLst>
            </p:cNvPr>
            <p:cNvCxnSpPr>
              <a:cxnSpLocks/>
              <a:stCxn id="46" idx="2"/>
              <a:endCxn id="41" idx="2"/>
            </p:cNvCxnSpPr>
            <p:nvPr/>
          </p:nvCxnSpPr>
          <p:spPr>
            <a:xfrm flipH="1" flipV="1">
              <a:off x="6168008" y="3083202"/>
              <a:ext cx="1449517" cy="142485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27414C-9B38-F799-BB3A-C79774E1F0E4}"/>
              </a:ext>
            </a:extLst>
          </p:cNvPr>
          <p:cNvGrpSpPr/>
          <p:nvPr/>
        </p:nvGrpSpPr>
        <p:grpSpPr>
          <a:xfrm>
            <a:off x="6096000" y="3003218"/>
            <a:ext cx="1593533" cy="1591376"/>
            <a:chOff x="6096000" y="2999942"/>
            <a:chExt cx="1593533" cy="1591376"/>
          </a:xfrm>
        </p:grpSpPr>
        <p:sp>
          <p:nvSpPr>
            <p:cNvPr id="64" name="Right Bracket 63">
              <a:extLst>
                <a:ext uri="{FF2B5EF4-FFF2-40B4-BE49-F238E27FC236}">
                  <a16:creationId xmlns:a16="http://schemas.microsoft.com/office/drawing/2014/main" id="{15590D65-59F4-0174-47B8-B0E218ACB942}"/>
                </a:ext>
              </a:extLst>
            </p:cNvPr>
            <p:cNvSpPr/>
            <p:nvPr/>
          </p:nvSpPr>
          <p:spPr>
            <a:xfrm>
              <a:off x="6096000" y="3331215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9AED460-2073-2287-B043-E3996720E084}"/>
                </a:ext>
              </a:extLst>
            </p:cNvPr>
            <p:cNvSpPr/>
            <p:nvPr/>
          </p:nvSpPr>
          <p:spPr>
            <a:xfrm rot="10800000">
              <a:off x="7617525" y="2999942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Right Bracket 65">
              <a:extLst>
                <a:ext uri="{FF2B5EF4-FFF2-40B4-BE49-F238E27FC236}">
                  <a16:creationId xmlns:a16="http://schemas.microsoft.com/office/drawing/2014/main" id="{7C183344-B0D0-0201-6680-1CAE88A1CB95}"/>
                </a:ext>
              </a:extLst>
            </p:cNvPr>
            <p:cNvSpPr/>
            <p:nvPr/>
          </p:nvSpPr>
          <p:spPr>
            <a:xfrm rot="10800000">
              <a:off x="7617525" y="3352897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Right Bracket 66">
              <a:extLst>
                <a:ext uri="{FF2B5EF4-FFF2-40B4-BE49-F238E27FC236}">
                  <a16:creationId xmlns:a16="http://schemas.microsoft.com/office/drawing/2014/main" id="{FAC78CF2-5429-3743-888F-1D8632FE8A39}"/>
                </a:ext>
              </a:extLst>
            </p:cNvPr>
            <p:cNvSpPr/>
            <p:nvPr/>
          </p:nvSpPr>
          <p:spPr>
            <a:xfrm rot="10800000">
              <a:off x="7612847" y="3715648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Right Bracket 67">
              <a:extLst>
                <a:ext uri="{FF2B5EF4-FFF2-40B4-BE49-F238E27FC236}">
                  <a16:creationId xmlns:a16="http://schemas.microsoft.com/office/drawing/2014/main" id="{5AD4F59D-5524-9BBE-1970-9479BE9F37CB}"/>
                </a:ext>
              </a:extLst>
            </p:cNvPr>
            <p:cNvSpPr/>
            <p:nvPr/>
          </p:nvSpPr>
          <p:spPr>
            <a:xfrm rot="10800000">
              <a:off x="7612846" y="406205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E7CA14CB-F398-6BB0-90BF-FCBBC43A7037}"/>
                </a:ext>
              </a:extLst>
            </p:cNvPr>
            <p:cNvSpPr/>
            <p:nvPr/>
          </p:nvSpPr>
          <p:spPr>
            <a:xfrm rot="10800000">
              <a:off x="7617525" y="4424801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5A33B-EDE0-2A7A-496D-6C300BF867E9}"/>
                </a:ext>
              </a:extLst>
            </p:cNvPr>
            <p:cNvCxnSpPr>
              <a:cxnSpLocks/>
              <a:stCxn id="65" idx="2"/>
              <a:endCxn id="64" idx="2"/>
            </p:cNvCxnSpPr>
            <p:nvPr/>
          </p:nvCxnSpPr>
          <p:spPr>
            <a:xfrm flipH="1">
              <a:off x="6168008" y="3083200"/>
              <a:ext cx="1449517" cy="331274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1F2C1D-7932-5E7F-61FC-24AAB3113116}"/>
                </a:ext>
              </a:extLst>
            </p:cNvPr>
            <p:cNvCxnSpPr>
              <a:cxnSpLocks/>
              <a:stCxn id="66" idx="2"/>
              <a:endCxn id="64" idx="2"/>
            </p:cNvCxnSpPr>
            <p:nvPr/>
          </p:nvCxnSpPr>
          <p:spPr>
            <a:xfrm flipH="1" flipV="1">
              <a:off x="6168008" y="3414474"/>
              <a:ext cx="1449517" cy="2168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6F3144E-3A76-A87E-D015-2BDA54414454}"/>
                </a:ext>
              </a:extLst>
            </p:cNvPr>
            <p:cNvCxnSpPr>
              <a:cxnSpLocks/>
              <a:stCxn id="67" idx="2"/>
              <a:endCxn id="64" idx="2"/>
            </p:cNvCxnSpPr>
            <p:nvPr/>
          </p:nvCxnSpPr>
          <p:spPr>
            <a:xfrm flipH="1" flipV="1">
              <a:off x="6168008" y="3414474"/>
              <a:ext cx="1444839" cy="38443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1D35EF-3E89-8A7F-8602-ADBE4F8AD43F}"/>
                </a:ext>
              </a:extLst>
            </p:cNvPr>
            <p:cNvCxnSpPr>
              <a:cxnSpLocks/>
              <a:stCxn id="68" idx="2"/>
              <a:endCxn id="64" idx="2"/>
            </p:cNvCxnSpPr>
            <p:nvPr/>
          </p:nvCxnSpPr>
          <p:spPr>
            <a:xfrm flipH="1" flipV="1">
              <a:off x="6168008" y="3414474"/>
              <a:ext cx="1444838" cy="730834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A543007-2C70-FBA4-36F6-CA6AAE38C296}"/>
                </a:ext>
              </a:extLst>
            </p:cNvPr>
            <p:cNvCxnSpPr>
              <a:cxnSpLocks/>
              <a:stCxn id="69" idx="2"/>
              <a:endCxn id="64" idx="2"/>
            </p:cNvCxnSpPr>
            <p:nvPr/>
          </p:nvCxnSpPr>
          <p:spPr>
            <a:xfrm flipH="1" flipV="1">
              <a:off x="6168008" y="3414474"/>
              <a:ext cx="1449517" cy="1093585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CB4BF17-E5C2-7770-0FE5-93C4E61BD093}"/>
              </a:ext>
            </a:extLst>
          </p:cNvPr>
          <p:cNvGrpSpPr/>
          <p:nvPr/>
        </p:nvGrpSpPr>
        <p:grpSpPr>
          <a:xfrm>
            <a:off x="6095999" y="2999943"/>
            <a:ext cx="1593533" cy="1591376"/>
            <a:chOff x="6096000" y="2999942"/>
            <a:chExt cx="1593533" cy="1591376"/>
          </a:xfrm>
        </p:grpSpPr>
        <p:sp>
          <p:nvSpPr>
            <p:cNvPr id="78" name="Right Bracket 77">
              <a:extLst>
                <a:ext uri="{FF2B5EF4-FFF2-40B4-BE49-F238E27FC236}">
                  <a16:creationId xmlns:a16="http://schemas.microsoft.com/office/drawing/2014/main" id="{B6B94277-72EE-F899-86B6-FDE6C25F9726}"/>
                </a:ext>
              </a:extLst>
            </p:cNvPr>
            <p:cNvSpPr/>
            <p:nvPr/>
          </p:nvSpPr>
          <p:spPr>
            <a:xfrm>
              <a:off x="6096000" y="369453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9" name="Right Bracket 78">
              <a:extLst>
                <a:ext uri="{FF2B5EF4-FFF2-40B4-BE49-F238E27FC236}">
                  <a16:creationId xmlns:a16="http://schemas.microsoft.com/office/drawing/2014/main" id="{54D574BD-9AF6-5D12-5F1C-25A52193C5FC}"/>
                </a:ext>
              </a:extLst>
            </p:cNvPr>
            <p:cNvSpPr/>
            <p:nvPr/>
          </p:nvSpPr>
          <p:spPr>
            <a:xfrm rot="10800000">
              <a:off x="7617525" y="2999942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3" name="Right Bracket 82">
              <a:extLst>
                <a:ext uri="{FF2B5EF4-FFF2-40B4-BE49-F238E27FC236}">
                  <a16:creationId xmlns:a16="http://schemas.microsoft.com/office/drawing/2014/main" id="{0F6CF1BD-7BBB-7F14-6B62-FACD34EEAAE8}"/>
                </a:ext>
              </a:extLst>
            </p:cNvPr>
            <p:cNvSpPr/>
            <p:nvPr/>
          </p:nvSpPr>
          <p:spPr>
            <a:xfrm rot="10800000">
              <a:off x="7617525" y="3352897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4" name="Right Bracket 83">
              <a:extLst>
                <a:ext uri="{FF2B5EF4-FFF2-40B4-BE49-F238E27FC236}">
                  <a16:creationId xmlns:a16="http://schemas.microsoft.com/office/drawing/2014/main" id="{98FCE3BF-121B-9F39-7B3C-467E2AF2CABD}"/>
                </a:ext>
              </a:extLst>
            </p:cNvPr>
            <p:cNvSpPr/>
            <p:nvPr/>
          </p:nvSpPr>
          <p:spPr>
            <a:xfrm rot="10800000">
              <a:off x="7612847" y="3715648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5" name="Right Bracket 84">
              <a:extLst>
                <a:ext uri="{FF2B5EF4-FFF2-40B4-BE49-F238E27FC236}">
                  <a16:creationId xmlns:a16="http://schemas.microsoft.com/office/drawing/2014/main" id="{3DFC21D4-925A-E172-6242-6E8AD08741ED}"/>
                </a:ext>
              </a:extLst>
            </p:cNvPr>
            <p:cNvSpPr/>
            <p:nvPr/>
          </p:nvSpPr>
          <p:spPr>
            <a:xfrm rot="10800000">
              <a:off x="7612846" y="406205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6" name="Right Bracket 85">
              <a:extLst>
                <a:ext uri="{FF2B5EF4-FFF2-40B4-BE49-F238E27FC236}">
                  <a16:creationId xmlns:a16="http://schemas.microsoft.com/office/drawing/2014/main" id="{A4FA7E25-87E0-905C-275A-DE4D29F2D51D}"/>
                </a:ext>
              </a:extLst>
            </p:cNvPr>
            <p:cNvSpPr/>
            <p:nvPr/>
          </p:nvSpPr>
          <p:spPr>
            <a:xfrm rot="10800000">
              <a:off x="7617525" y="4424801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3070DB6-CB69-8453-4E10-6CEA027151D6}"/>
                </a:ext>
              </a:extLst>
            </p:cNvPr>
            <p:cNvCxnSpPr>
              <a:cxnSpLocks/>
              <a:stCxn id="79" idx="2"/>
              <a:endCxn id="78" idx="2"/>
            </p:cNvCxnSpPr>
            <p:nvPr/>
          </p:nvCxnSpPr>
          <p:spPr>
            <a:xfrm flipH="1">
              <a:off x="6168008" y="3083200"/>
              <a:ext cx="1449517" cy="694589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695B3F-D7D2-2930-EA6A-1C914AA45A2A}"/>
                </a:ext>
              </a:extLst>
            </p:cNvPr>
            <p:cNvCxnSpPr>
              <a:cxnSpLocks/>
              <a:stCxn id="83" idx="2"/>
              <a:endCxn id="78" idx="2"/>
            </p:cNvCxnSpPr>
            <p:nvPr/>
          </p:nvCxnSpPr>
          <p:spPr>
            <a:xfrm flipH="1">
              <a:off x="6168008" y="3436155"/>
              <a:ext cx="1449517" cy="341634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2AF14AE-D2A0-EA8F-6695-E6DD7C1F4619}"/>
                </a:ext>
              </a:extLst>
            </p:cNvPr>
            <p:cNvCxnSpPr>
              <a:cxnSpLocks/>
              <a:stCxn id="84" idx="2"/>
              <a:endCxn id="78" idx="2"/>
            </p:cNvCxnSpPr>
            <p:nvPr/>
          </p:nvCxnSpPr>
          <p:spPr>
            <a:xfrm flipH="1" flipV="1">
              <a:off x="6168008" y="3777789"/>
              <a:ext cx="1444839" cy="2111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50FEE6F-D823-DF14-4F79-BF98368F8262}"/>
                </a:ext>
              </a:extLst>
            </p:cNvPr>
            <p:cNvCxnSpPr>
              <a:cxnSpLocks/>
              <a:stCxn id="85" idx="2"/>
              <a:endCxn id="78" idx="2"/>
            </p:cNvCxnSpPr>
            <p:nvPr/>
          </p:nvCxnSpPr>
          <p:spPr>
            <a:xfrm flipH="1" flipV="1">
              <a:off x="6168008" y="3777789"/>
              <a:ext cx="1444838" cy="367519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03EE609-214C-1CEF-A6B0-B933B5A37E35}"/>
                </a:ext>
              </a:extLst>
            </p:cNvPr>
            <p:cNvCxnSpPr>
              <a:cxnSpLocks/>
              <a:stCxn id="86" idx="2"/>
              <a:endCxn id="78" idx="2"/>
            </p:cNvCxnSpPr>
            <p:nvPr/>
          </p:nvCxnSpPr>
          <p:spPr>
            <a:xfrm flipH="1" flipV="1">
              <a:off x="6168008" y="3777789"/>
              <a:ext cx="1449517" cy="730270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F4E7DD4-B06F-DEC2-EFF6-F51DFA3C4DC8}"/>
              </a:ext>
            </a:extLst>
          </p:cNvPr>
          <p:cNvGrpSpPr/>
          <p:nvPr/>
        </p:nvGrpSpPr>
        <p:grpSpPr>
          <a:xfrm>
            <a:off x="6095998" y="3003218"/>
            <a:ext cx="1593533" cy="1591376"/>
            <a:chOff x="6096000" y="2999942"/>
            <a:chExt cx="1593533" cy="1591376"/>
          </a:xfrm>
        </p:grpSpPr>
        <p:sp>
          <p:nvSpPr>
            <p:cNvPr id="93" name="Right Bracket 92">
              <a:extLst>
                <a:ext uri="{FF2B5EF4-FFF2-40B4-BE49-F238E27FC236}">
                  <a16:creationId xmlns:a16="http://schemas.microsoft.com/office/drawing/2014/main" id="{B57EE8B4-6924-E5BE-9FD5-00FF18A3B194}"/>
                </a:ext>
              </a:extLst>
            </p:cNvPr>
            <p:cNvSpPr/>
            <p:nvPr/>
          </p:nvSpPr>
          <p:spPr>
            <a:xfrm>
              <a:off x="6096000" y="4051295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" name="Right Bracket 93">
              <a:extLst>
                <a:ext uri="{FF2B5EF4-FFF2-40B4-BE49-F238E27FC236}">
                  <a16:creationId xmlns:a16="http://schemas.microsoft.com/office/drawing/2014/main" id="{B44BCCD1-3523-BA86-DCE7-0F1E88D6A66B}"/>
                </a:ext>
              </a:extLst>
            </p:cNvPr>
            <p:cNvSpPr/>
            <p:nvPr/>
          </p:nvSpPr>
          <p:spPr>
            <a:xfrm rot="10800000">
              <a:off x="7617525" y="2999942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" name="Right Bracket 94">
              <a:extLst>
                <a:ext uri="{FF2B5EF4-FFF2-40B4-BE49-F238E27FC236}">
                  <a16:creationId xmlns:a16="http://schemas.microsoft.com/office/drawing/2014/main" id="{55C853E8-7B61-D47A-BEB2-40D9F861A82B}"/>
                </a:ext>
              </a:extLst>
            </p:cNvPr>
            <p:cNvSpPr/>
            <p:nvPr/>
          </p:nvSpPr>
          <p:spPr>
            <a:xfrm rot="10800000">
              <a:off x="7617525" y="3352897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BEF60A65-74D9-72B2-709B-28A9D55F7617}"/>
                </a:ext>
              </a:extLst>
            </p:cNvPr>
            <p:cNvSpPr/>
            <p:nvPr/>
          </p:nvSpPr>
          <p:spPr>
            <a:xfrm rot="10800000">
              <a:off x="7612847" y="3715648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" name="Right Bracket 96">
              <a:extLst>
                <a:ext uri="{FF2B5EF4-FFF2-40B4-BE49-F238E27FC236}">
                  <a16:creationId xmlns:a16="http://schemas.microsoft.com/office/drawing/2014/main" id="{CEF819EF-482D-3B4B-C9E3-6D7203F6B8CC}"/>
                </a:ext>
              </a:extLst>
            </p:cNvPr>
            <p:cNvSpPr/>
            <p:nvPr/>
          </p:nvSpPr>
          <p:spPr>
            <a:xfrm rot="10800000">
              <a:off x="7612846" y="406205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8" name="Right Bracket 97">
              <a:extLst>
                <a:ext uri="{FF2B5EF4-FFF2-40B4-BE49-F238E27FC236}">
                  <a16:creationId xmlns:a16="http://schemas.microsoft.com/office/drawing/2014/main" id="{7834DF1A-7C5B-8004-1F4D-E0121FC939AC}"/>
                </a:ext>
              </a:extLst>
            </p:cNvPr>
            <p:cNvSpPr/>
            <p:nvPr/>
          </p:nvSpPr>
          <p:spPr>
            <a:xfrm rot="10800000">
              <a:off x="7617525" y="4424801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A88EA6-76FB-B682-5E2A-9B67BB006BBB}"/>
                </a:ext>
              </a:extLst>
            </p:cNvPr>
            <p:cNvCxnSpPr>
              <a:cxnSpLocks/>
              <a:stCxn id="94" idx="2"/>
              <a:endCxn id="93" idx="2"/>
            </p:cNvCxnSpPr>
            <p:nvPr/>
          </p:nvCxnSpPr>
          <p:spPr>
            <a:xfrm flipH="1">
              <a:off x="6168008" y="3083200"/>
              <a:ext cx="1449517" cy="105135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A35D1E-0FE2-E337-5DE5-A6C626CCCEEF}"/>
                </a:ext>
              </a:extLst>
            </p:cNvPr>
            <p:cNvCxnSpPr>
              <a:cxnSpLocks/>
              <a:stCxn id="95" idx="2"/>
              <a:endCxn id="93" idx="2"/>
            </p:cNvCxnSpPr>
            <p:nvPr/>
          </p:nvCxnSpPr>
          <p:spPr>
            <a:xfrm flipH="1">
              <a:off x="6168008" y="3436155"/>
              <a:ext cx="1449517" cy="6983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0EB1F54-45FC-41EA-E951-F8FCFF5C9DE4}"/>
                </a:ext>
              </a:extLst>
            </p:cNvPr>
            <p:cNvCxnSpPr>
              <a:cxnSpLocks/>
              <a:stCxn id="96" idx="2"/>
              <a:endCxn id="93" idx="2"/>
            </p:cNvCxnSpPr>
            <p:nvPr/>
          </p:nvCxnSpPr>
          <p:spPr>
            <a:xfrm flipH="1">
              <a:off x="6168008" y="3798906"/>
              <a:ext cx="1444839" cy="33564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FF27AF-B33F-8F52-34E9-7C8740063207}"/>
                </a:ext>
              </a:extLst>
            </p:cNvPr>
            <p:cNvCxnSpPr>
              <a:cxnSpLocks/>
              <a:stCxn id="97" idx="2"/>
              <a:endCxn id="93" idx="2"/>
            </p:cNvCxnSpPr>
            <p:nvPr/>
          </p:nvCxnSpPr>
          <p:spPr>
            <a:xfrm flipH="1" flipV="1">
              <a:off x="6168008" y="4134554"/>
              <a:ext cx="1444838" cy="1075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C81000-DF40-DAF9-B08F-A1A2686A32AF}"/>
                </a:ext>
              </a:extLst>
            </p:cNvPr>
            <p:cNvCxnSpPr>
              <a:cxnSpLocks/>
              <a:stCxn id="98" idx="2"/>
              <a:endCxn id="93" idx="2"/>
            </p:cNvCxnSpPr>
            <p:nvPr/>
          </p:nvCxnSpPr>
          <p:spPr>
            <a:xfrm flipH="1" flipV="1">
              <a:off x="6168008" y="4134554"/>
              <a:ext cx="1449517" cy="37350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960B1FD-63D9-31F3-31C5-290185BAFCA5}"/>
              </a:ext>
            </a:extLst>
          </p:cNvPr>
          <p:cNvGrpSpPr/>
          <p:nvPr/>
        </p:nvGrpSpPr>
        <p:grpSpPr>
          <a:xfrm>
            <a:off x="6095996" y="3006494"/>
            <a:ext cx="1593533" cy="1591376"/>
            <a:chOff x="6096000" y="2999942"/>
            <a:chExt cx="1593533" cy="1591376"/>
          </a:xfrm>
        </p:grpSpPr>
        <p:sp>
          <p:nvSpPr>
            <p:cNvPr id="105" name="Right Bracket 104">
              <a:extLst>
                <a:ext uri="{FF2B5EF4-FFF2-40B4-BE49-F238E27FC236}">
                  <a16:creationId xmlns:a16="http://schemas.microsoft.com/office/drawing/2014/main" id="{11121928-83F4-E547-4318-2FD2E03E0DC5}"/>
                </a:ext>
              </a:extLst>
            </p:cNvPr>
            <p:cNvSpPr/>
            <p:nvPr/>
          </p:nvSpPr>
          <p:spPr>
            <a:xfrm>
              <a:off x="6096000" y="4408059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Right Bracket 105">
              <a:extLst>
                <a:ext uri="{FF2B5EF4-FFF2-40B4-BE49-F238E27FC236}">
                  <a16:creationId xmlns:a16="http://schemas.microsoft.com/office/drawing/2014/main" id="{8F075658-B8A8-1FAA-875C-2AF153EF44A8}"/>
                </a:ext>
              </a:extLst>
            </p:cNvPr>
            <p:cNvSpPr/>
            <p:nvPr/>
          </p:nvSpPr>
          <p:spPr>
            <a:xfrm rot="10800000">
              <a:off x="7617525" y="2999942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7" name="Right Bracket 106">
              <a:extLst>
                <a:ext uri="{FF2B5EF4-FFF2-40B4-BE49-F238E27FC236}">
                  <a16:creationId xmlns:a16="http://schemas.microsoft.com/office/drawing/2014/main" id="{1561A25A-50C8-C4A7-4BE2-53EB953FC92A}"/>
                </a:ext>
              </a:extLst>
            </p:cNvPr>
            <p:cNvSpPr/>
            <p:nvPr/>
          </p:nvSpPr>
          <p:spPr>
            <a:xfrm rot="10800000">
              <a:off x="7617525" y="3352897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8" name="Right Bracket 107">
              <a:extLst>
                <a:ext uri="{FF2B5EF4-FFF2-40B4-BE49-F238E27FC236}">
                  <a16:creationId xmlns:a16="http://schemas.microsoft.com/office/drawing/2014/main" id="{7708AEB7-C98F-EFEA-E5E7-7DCC73574FAE}"/>
                </a:ext>
              </a:extLst>
            </p:cNvPr>
            <p:cNvSpPr/>
            <p:nvPr/>
          </p:nvSpPr>
          <p:spPr>
            <a:xfrm rot="10800000">
              <a:off x="7612847" y="3715648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9" name="Right Bracket 108">
              <a:extLst>
                <a:ext uri="{FF2B5EF4-FFF2-40B4-BE49-F238E27FC236}">
                  <a16:creationId xmlns:a16="http://schemas.microsoft.com/office/drawing/2014/main" id="{CDAC5000-6F29-3408-5CEC-2D5292F15D9E}"/>
                </a:ext>
              </a:extLst>
            </p:cNvPr>
            <p:cNvSpPr/>
            <p:nvPr/>
          </p:nvSpPr>
          <p:spPr>
            <a:xfrm rot="10800000">
              <a:off x="7612846" y="4062050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0" name="Right Bracket 109">
              <a:extLst>
                <a:ext uri="{FF2B5EF4-FFF2-40B4-BE49-F238E27FC236}">
                  <a16:creationId xmlns:a16="http://schemas.microsoft.com/office/drawing/2014/main" id="{BE91202C-1EEB-127E-3EED-5A8A930FE12F}"/>
                </a:ext>
              </a:extLst>
            </p:cNvPr>
            <p:cNvSpPr/>
            <p:nvPr/>
          </p:nvSpPr>
          <p:spPr>
            <a:xfrm rot="10800000">
              <a:off x="7617525" y="4424801"/>
              <a:ext cx="72008" cy="166517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E0F37E3-9745-AE78-0E3C-F57319EFCF37}"/>
                </a:ext>
              </a:extLst>
            </p:cNvPr>
            <p:cNvCxnSpPr>
              <a:cxnSpLocks/>
              <a:stCxn id="106" idx="2"/>
              <a:endCxn id="105" idx="2"/>
            </p:cNvCxnSpPr>
            <p:nvPr/>
          </p:nvCxnSpPr>
          <p:spPr>
            <a:xfrm flipH="1">
              <a:off x="6168008" y="3083200"/>
              <a:ext cx="1449517" cy="1408118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599E756-5B0A-CCE6-C228-C423AF502313}"/>
                </a:ext>
              </a:extLst>
            </p:cNvPr>
            <p:cNvCxnSpPr>
              <a:cxnSpLocks/>
              <a:stCxn id="107" idx="2"/>
              <a:endCxn id="105" idx="2"/>
            </p:cNvCxnSpPr>
            <p:nvPr/>
          </p:nvCxnSpPr>
          <p:spPr>
            <a:xfrm flipH="1">
              <a:off x="6168008" y="3436155"/>
              <a:ext cx="1449517" cy="105516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EEBCCA-C04D-FEF4-995B-59D699874D83}"/>
                </a:ext>
              </a:extLst>
            </p:cNvPr>
            <p:cNvCxnSpPr>
              <a:cxnSpLocks/>
              <a:stCxn id="108" idx="2"/>
              <a:endCxn id="105" idx="2"/>
            </p:cNvCxnSpPr>
            <p:nvPr/>
          </p:nvCxnSpPr>
          <p:spPr>
            <a:xfrm flipH="1">
              <a:off x="6168008" y="3798906"/>
              <a:ext cx="1444839" cy="69241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8C9CD9-9A77-174C-EEE6-AC8CC9641B91}"/>
                </a:ext>
              </a:extLst>
            </p:cNvPr>
            <p:cNvCxnSpPr>
              <a:cxnSpLocks/>
              <a:stCxn id="109" idx="2"/>
              <a:endCxn id="105" idx="2"/>
            </p:cNvCxnSpPr>
            <p:nvPr/>
          </p:nvCxnSpPr>
          <p:spPr>
            <a:xfrm flipH="1">
              <a:off x="6168008" y="4145308"/>
              <a:ext cx="1444838" cy="34601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9DC5750-8B18-F899-7C37-A6103A17A293}"/>
                </a:ext>
              </a:extLst>
            </p:cNvPr>
            <p:cNvCxnSpPr>
              <a:cxnSpLocks/>
              <a:stCxn id="110" idx="2"/>
              <a:endCxn id="105" idx="2"/>
            </p:cNvCxnSpPr>
            <p:nvPr/>
          </p:nvCxnSpPr>
          <p:spPr>
            <a:xfrm flipH="1" flipV="1">
              <a:off x="6168008" y="4491318"/>
              <a:ext cx="1449517" cy="1674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39" y="1778295"/>
            <a:ext cx="7345835" cy="4477352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18F3ADB1-D6CB-741E-CCBE-C6E7D3B68A61}"/>
              </a:ext>
            </a:extLst>
          </p:cNvPr>
          <p:cNvSpPr/>
          <p:nvPr/>
        </p:nvSpPr>
        <p:spPr>
          <a:xfrm>
            <a:off x="2324426" y="1806016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3D87823-B56C-2412-1B66-CEC15764676A}"/>
              </a:ext>
            </a:extLst>
          </p:cNvPr>
          <p:cNvSpPr/>
          <p:nvPr/>
        </p:nvSpPr>
        <p:spPr>
          <a:xfrm>
            <a:off x="2315269" y="2636912"/>
            <a:ext cx="107814" cy="2016224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718CD-818C-A8F8-75F8-6C0575B29B1E}"/>
              </a:ext>
            </a:extLst>
          </p:cNvPr>
          <p:cNvSpPr txBox="1"/>
          <p:nvPr/>
        </p:nvSpPr>
        <p:spPr>
          <a:xfrm>
            <a:off x="1076574" y="1628800"/>
            <a:ext cx="123869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#Info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blast v.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fields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hits no.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8A701-A5B5-840F-8C0A-0315E19FEF9E}"/>
              </a:ext>
            </a:extLst>
          </p:cNvPr>
          <p:cNvSpPr txBox="1"/>
          <p:nvPr/>
        </p:nvSpPr>
        <p:spPr>
          <a:xfrm>
            <a:off x="1085731" y="2716178"/>
            <a:ext cx="12386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*we put a min %ident of 95%</a:t>
            </a:r>
            <a:endParaRPr lang="en-US" sz="10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62A8993-2DF9-C15F-C12A-594605140F94}"/>
              </a:ext>
            </a:extLst>
          </p:cNvPr>
          <p:cNvSpPr/>
          <p:nvPr/>
        </p:nvSpPr>
        <p:spPr>
          <a:xfrm>
            <a:off x="2324426" y="4725144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31C2DDD-1226-4DCC-D45C-876E1D3D8FE8}"/>
              </a:ext>
            </a:extLst>
          </p:cNvPr>
          <p:cNvSpPr/>
          <p:nvPr/>
        </p:nvSpPr>
        <p:spPr>
          <a:xfrm>
            <a:off x="2315269" y="5517232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FEA69-E753-5D22-2FA6-F29A26FFD290}"/>
              </a:ext>
            </a:extLst>
          </p:cNvPr>
          <p:cNvSpPr txBox="1"/>
          <p:nvPr/>
        </p:nvSpPr>
        <p:spPr>
          <a:xfrm>
            <a:off x="1067417" y="5013176"/>
            <a:ext cx="1238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for the second query seq.</a:t>
            </a:r>
          </a:p>
          <a:p>
            <a:endParaRPr lang="en-US" sz="1200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2B237-9714-7C84-5AC0-F35DB09462B1}"/>
              </a:ext>
            </a:extLst>
          </p:cNvPr>
          <p:cNvSpPr txBox="1"/>
          <p:nvPr/>
        </p:nvSpPr>
        <p:spPr>
          <a:xfrm>
            <a:off x="1271464" y="6237312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                              …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x82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F57FA3E-DFA8-7451-62C2-C160EC70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6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15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0" b="85257"/>
          <a:stretch/>
        </p:blipFill>
        <p:spPr>
          <a:xfrm>
            <a:off x="2521739" y="2164702"/>
            <a:ext cx="7345835" cy="273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84BAD-3AB0-1180-D918-D29DFC88F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8" b="52772"/>
          <a:stretch/>
        </p:blipFill>
        <p:spPr>
          <a:xfrm>
            <a:off x="1750426" y="4509120"/>
            <a:ext cx="8888461" cy="1642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24D9C-C59A-28D0-2665-CB0378DE08CF}"/>
              </a:ext>
            </a:extLst>
          </p:cNvPr>
          <p:cNvSpPr txBox="1"/>
          <p:nvPr/>
        </p:nvSpPr>
        <p:spPr>
          <a:xfrm rot="16200000">
            <a:off x="2710782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acc.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3BD6E-5938-703A-16B8-3945562551A6}"/>
              </a:ext>
            </a:extLst>
          </p:cNvPr>
          <p:cNvSpPr txBox="1"/>
          <p:nvPr/>
        </p:nvSpPr>
        <p:spPr>
          <a:xfrm rot="16200000">
            <a:off x="4762089" y="3631138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Subject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acc.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8AA97-4CA3-AA71-588D-6780EAACF275}"/>
              </a:ext>
            </a:extLst>
          </p:cNvPr>
          <p:cNvSpPr txBox="1"/>
          <p:nvPr/>
        </p:nvSpPr>
        <p:spPr>
          <a:xfrm rot="16200000">
            <a:off x="5399128" y="3632153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identity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2D97E-653D-086C-F96C-975786D3739D}"/>
              </a:ext>
            </a:extLst>
          </p:cNvPr>
          <p:cNvSpPr txBox="1"/>
          <p:nvPr/>
        </p:nvSpPr>
        <p:spPr>
          <a:xfrm rot="16200000">
            <a:off x="5842209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6F3AF-BE2F-78B2-DBA6-44BCBEFBE733}"/>
              </a:ext>
            </a:extLst>
          </p:cNvPr>
          <p:cNvSpPr txBox="1"/>
          <p:nvPr/>
        </p:nvSpPr>
        <p:spPr>
          <a:xfrm rot="16200000">
            <a:off x="6119208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Mismatches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B7B0-508E-2E48-A039-DDDBFDC2F047}"/>
              </a:ext>
            </a:extLst>
          </p:cNvPr>
          <p:cNvSpPr txBox="1"/>
          <p:nvPr/>
        </p:nvSpPr>
        <p:spPr>
          <a:xfrm rot="16200000">
            <a:off x="6399546" y="3637819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1AD6F-71E3-538F-69A2-1D143202F876}"/>
              </a:ext>
            </a:extLst>
          </p:cNvPr>
          <p:cNvSpPr txBox="1"/>
          <p:nvPr/>
        </p:nvSpPr>
        <p:spPr>
          <a:xfrm rot="16200000">
            <a:off x="6786007" y="3634361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Query start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26AEA-5654-CFAD-2DFB-766946E7CFCD}"/>
              </a:ext>
            </a:extLst>
          </p:cNvPr>
          <p:cNvSpPr txBox="1"/>
          <p:nvPr/>
        </p:nvSpPr>
        <p:spPr>
          <a:xfrm rot="16200000">
            <a:off x="7074039" y="3634362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Query 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249A0-ABD8-7939-4886-1EFCE41D1161}"/>
              </a:ext>
            </a:extLst>
          </p:cNvPr>
          <p:cNvSpPr txBox="1"/>
          <p:nvPr/>
        </p:nvSpPr>
        <p:spPr>
          <a:xfrm rot="16200000">
            <a:off x="7290063" y="3637819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Subject 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4CBFF9-C721-320C-9051-276ED3F10953}"/>
              </a:ext>
            </a:extLst>
          </p:cNvPr>
          <p:cNvSpPr txBox="1"/>
          <p:nvPr/>
        </p:nvSpPr>
        <p:spPr>
          <a:xfrm rot="16200000">
            <a:off x="7695690" y="3630904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Subject 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2D3F31-CC62-087A-D205-3BA1522F950C}"/>
              </a:ext>
            </a:extLst>
          </p:cNvPr>
          <p:cNvSpPr txBox="1"/>
          <p:nvPr/>
        </p:nvSpPr>
        <p:spPr>
          <a:xfrm rot="16200000">
            <a:off x="8187247" y="3638582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79163-0B10-B375-7202-E2923F2B7B7D}"/>
              </a:ext>
            </a:extLst>
          </p:cNvPr>
          <p:cNvSpPr txBox="1"/>
          <p:nvPr/>
        </p:nvSpPr>
        <p:spPr>
          <a:xfrm rot="16200000">
            <a:off x="8919826" y="3630903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Bit score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E0C26-2BA5-9476-F6DB-F9E52896C657}"/>
              </a:ext>
            </a:extLst>
          </p:cNvPr>
          <p:cNvSpPr txBox="1"/>
          <p:nvPr/>
        </p:nvSpPr>
        <p:spPr>
          <a:xfrm rot="16200000">
            <a:off x="9162271" y="3629511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%query </a:t>
            </a:r>
            <a:r>
              <a:rPr lang="en-US" sz="11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cov</a:t>
            </a:r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A85895-95AC-7F05-BF97-AEB7C99D0617}"/>
              </a:ext>
            </a:extLst>
          </p:cNvPr>
          <p:cNvSpPr/>
          <p:nvPr/>
        </p:nvSpPr>
        <p:spPr>
          <a:xfrm rot="5400000">
            <a:off x="4608738" y="5031729"/>
            <a:ext cx="1629747" cy="598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B0B17-339A-7061-981D-A2AEEF923213}"/>
              </a:ext>
            </a:extLst>
          </p:cNvPr>
          <p:cNvSpPr/>
          <p:nvPr/>
        </p:nvSpPr>
        <p:spPr>
          <a:xfrm rot="5400000">
            <a:off x="5218022" y="5032343"/>
            <a:ext cx="1629747" cy="58816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C3C137-BAA8-63C9-BC54-60B3AAD7D106}"/>
              </a:ext>
            </a:extLst>
          </p:cNvPr>
          <p:cNvSpPr/>
          <p:nvPr/>
        </p:nvSpPr>
        <p:spPr>
          <a:xfrm rot="5400000">
            <a:off x="6722972" y="5032343"/>
            <a:ext cx="1629747" cy="5881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65039A-37DB-CBAD-061A-2EE77BAD6B51}"/>
              </a:ext>
            </a:extLst>
          </p:cNvPr>
          <p:cNvSpPr/>
          <p:nvPr/>
        </p:nvSpPr>
        <p:spPr>
          <a:xfrm rot="5400000">
            <a:off x="7346711" y="5032343"/>
            <a:ext cx="1629747" cy="58816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26" name="Picture 2" descr="BLAST Glossary - BLAST® Help - NCBI Bookshelf">
            <a:extLst>
              <a:ext uri="{FF2B5EF4-FFF2-40B4-BE49-F238E27FC236}">
                <a16:creationId xmlns:a16="http://schemas.microsoft.com/office/drawing/2014/main" id="{A7E4B6C3-5D44-B2BE-F326-87F17E62B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 b="33616"/>
          <a:stretch/>
        </p:blipFill>
        <p:spPr bwMode="auto">
          <a:xfrm>
            <a:off x="6323057" y="1048739"/>
            <a:ext cx="4888891" cy="1856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C85530C-DC1B-A802-63E3-566A8619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8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0" b="85257"/>
          <a:stretch/>
        </p:blipFill>
        <p:spPr>
          <a:xfrm>
            <a:off x="2521739" y="2164702"/>
            <a:ext cx="7345835" cy="273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84BAD-3AB0-1180-D918-D29DFC88F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8" b="52772"/>
          <a:stretch/>
        </p:blipFill>
        <p:spPr>
          <a:xfrm>
            <a:off x="1750426" y="4509120"/>
            <a:ext cx="8888461" cy="1642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24D9C-C59A-28D0-2665-CB0378DE08CF}"/>
              </a:ext>
            </a:extLst>
          </p:cNvPr>
          <p:cNvSpPr txBox="1"/>
          <p:nvPr/>
        </p:nvSpPr>
        <p:spPr>
          <a:xfrm rot="16200000">
            <a:off x="2710782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acc.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3BD6E-5938-703A-16B8-3945562551A6}"/>
              </a:ext>
            </a:extLst>
          </p:cNvPr>
          <p:cNvSpPr txBox="1"/>
          <p:nvPr/>
        </p:nvSpPr>
        <p:spPr>
          <a:xfrm rot="16200000">
            <a:off x="4762089" y="3631138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Subject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acc.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8AA97-4CA3-AA71-588D-6780EAACF275}"/>
              </a:ext>
            </a:extLst>
          </p:cNvPr>
          <p:cNvSpPr txBox="1"/>
          <p:nvPr/>
        </p:nvSpPr>
        <p:spPr>
          <a:xfrm rot="16200000">
            <a:off x="5399128" y="3632153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identity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2D97E-653D-086C-F96C-975786D3739D}"/>
              </a:ext>
            </a:extLst>
          </p:cNvPr>
          <p:cNvSpPr txBox="1"/>
          <p:nvPr/>
        </p:nvSpPr>
        <p:spPr>
          <a:xfrm rot="16200000">
            <a:off x="5842209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6F3AF-BE2F-78B2-DBA6-44BCBEFBE733}"/>
              </a:ext>
            </a:extLst>
          </p:cNvPr>
          <p:cNvSpPr txBox="1"/>
          <p:nvPr/>
        </p:nvSpPr>
        <p:spPr>
          <a:xfrm rot="16200000">
            <a:off x="6119208" y="3631139"/>
            <a:ext cx="1238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Mismatches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B7B0-508E-2E48-A039-DDDBFDC2F047}"/>
              </a:ext>
            </a:extLst>
          </p:cNvPr>
          <p:cNvSpPr txBox="1"/>
          <p:nvPr/>
        </p:nvSpPr>
        <p:spPr>
          <a:xfrm rot="16200000">
            <a:off x="6399546" y="3637819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1AD6F-71E3-538F-69A2-1D143202F876}"/>
              </a:ext>
            </a:extLst>
          </p:cNvPr>
          <p:cNvSpPr txBox="1"/>
          <p:nvPr/>
        </p:nvSpPr>
        <p:spPr>
          <a:xfrm rot="16200000">
            <a:off x="6786007" y="3634361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Query start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26AEA-5654-CFAD-2DFB-766946E7CFCD}"/>
              </a:ext>
            </a:extLst>
          </p:cNvPr>
          <p:cNvSpPr txBox="1"/>
          <p:nvPr/>
        </p:nvSpPr>
        <p:spPr>
          <a:xfrm rot="16200000">
            <a:off x="7074039" y="3634362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Query 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249A0-ABD8-7939-4886-1EFCE41D1161}"/>
              </a:ext>
            </a:extLst>
          </p:cNvPr>
          <p:cNvSpPr txBox="1"/>
          <p:nvPr/>
        </p:nvSpPr>
        <p:spPr>
          <a:xfrm rot="16200000">
            <a:off x="7290063" y="3637819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Subject 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4CBFF9-C721-320C-9051-276ED3F10953}"/>
              </a:ext>
            </a:extLst>
          </p:cNvPr>
          <p:cNvSpPr txBox="1"/>
          <p:nvPr/>
        </p:nvSpPr>
        <p:spPr>
          <a:xfrm rot="16200000">
            <a:off x="7695690" y="3630904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Subject 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2D3F31-CC62-087A-D205-3BA1522F950C}"/>
              </a:ext>
            </a:extLst>
          </p:cNvPr>
          <p:cNvSpPr txBox="1"/>
          <p:nvPr/>
        </p:nvSpPr>
        <p:spPr>
          <a:xfrm rot="16200000">
            <a:off x="8187247" y="3638582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79163-0B10-B375-7202-E2923F2B7B7D}"/>
              </a:ext>
            </a:extLst>
          </p:cNvPr>
          <p:cNvSpPr txBox="1"/>
          <p:nvPr/>
        </p:nvSpPr>
        <p:spPr>
          <a:xfrm rot="16200000">
            <a:off x="8919826" y="3630903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Bit score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E0C26-2BA5-9476-F6DB-F9E52896C657}"/>
              </a:ext>
            </a:extLst>
          </p:cNvPr>
          <p:cNvSpPr txBox="1"/>
          <p:nvPr/>
        </p:nvSpPr>
        <p:spPr>
          <a:xfrm rot="16200000">
            <a:off x="9162271" y="3629511"/>
            <a:ext cx="1238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%query </a:t>
            </a:r>
            <a:r>
              <a:rPr lang="en-US" sz="11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cov</a:t>
            </a:r>
            <a:r>
              <a:rPr lang="en-US" sz="1100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A85895-95AC-7F05-BF97-AEB7C99D0617}"/>
              </a:ext>
            </a:extLst>
          </p:cNvPr>
          <p:cNvSpPr/>
          <p:nvPr/>
        </p:nvSpPr>
        <p:spPr>
          <a:xfrm rot="5400000">
            <a:off x="4608738" y="5031729"/>
            <a:ext cx="1629747" cy="598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B0B17-339A-7061-981D-A2AEEF923213}"/>
              </a:ext>
            </a:extLst>
          </p:cNvPr>
          <p:cNvSpPr/>
          <p:nvPr/>
        </p:nvSpPr>
        <p:spPr>
          <a:xfrm rot="5400000">
            <a:off x="5218022" y="5032343"/>
            <a:ext cx="1629747" cy="58816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C3C137-BAA8-63C9-BC54-60B3AAD7D106}"/>
              </a:ext>
            </a:extLst>
          </p:cNvPr>
          <p:cNvSpPr/>
          <p:nvPr/>
        </p:nvSpPr>
        <p:spPr>
          <a:xfrm rot="5400000">
            <a:off x="6722972" y="5032343"/>
            <a:ext cx="1629747" cy="5881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65039A-37DB-CBAD-061A-2EE77BAD6B51}"/>
              </a:ext>
            </a:extLst>
          </p:cNvPr>
          <p:cNvSpPr/>
          <p:nvPr/>
        </p:nvSpPr>
        <p:spPr>
          <a:xfrm rot="5400000">
            <a:off x="7346711" y="5032343"/>
            <a:ext cx="1629747" cy="58816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C85530C-DC1B-A802-63E3-566A8619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F4B83C-F211-B415-9E63-53F5552EB83E}"/>
              </a:ext>
            </a:extLst>
          </p:cNvPr>
          <p:cNvGrpSpPr/>
          <p:nvPr/>
        </p:nvGrpSpPr>
        <p:grpSpPr>
          <a:xfrm>
            <a:off x="5879976" y="901983"/>
            <a:ext cx="4896544" cy="1915517"/>
            <a:chOff x="6816080" y="620686"/>
            <a:chExt cx="4896544" cy="19155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F0CAB4-F0A4-5F7C-700E-ADA468D0A31F}"/>
                </a:ext>
              </a:extLst>
            </p:cNvPr>
            <p:cNvGrpSpPr/>
            <p:nvPr/>
          </p:nvGrpSpPr>
          <p:grpSpPr>
            <a:xfrm>
              <a:off x="6816080" y="620686"/>
              <a:ext cx="4896544" cy="1606235"/>
              <a:chOff x="1057244" y="3640084"/>
              <a:chExt cx="5587104" cy="1903291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B6A4C4FA-37C3-63F0-2FD7-08C1AB9C3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57244" y="3640084"/>
                <a:ext cx="5587104" cy="1877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2ACB75-5CE3-1163-03A0-47D64BAF202B}"/>
                  </a:ext>
                </a:extLst>
              </p:cNvPr>
              <p:cNvSpPr txBox="1"/>
              <p:nvPr/>
            </p:nvSpPr>
            <p:spPr>
              <a:xfrm>
                <a:off x="1559496" y="5178678"/>
                <a:ext cx="4752528" cy="364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V1    V2                   V3         </a:t>
                </a:r>
                <a:r>
                  <a:rPr lang="en-US" sz="14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9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V4             V5           V6      V7       V8          V9</a:t>
                </a:r>
                <a:endParaRPr lang="en-CH" sz="9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22D1DE-76D3-E899-F0C9-05F6638DDDFD}"/>
                </a:ext>
              </a:extLst>
            </p:cNvPr>
            <p:cNvGrpSpPr/>
            <p:nvPr/>
          </p:nvGrpSpPr>
          <p:grpSpPr>
            <a:xfrm>
              <a:off x="8580085" y="2204866"/>
              <a:ext cx="2716710" cy="331337"/>
              <a:chOff x="8580085" y="2204866"/>
              <a:chExt cx="2716710" cy="33133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CF626AD-1A2D-F64E-97EB-96BD1FD15A96}"/>
                  </a:ext>
                </a:extLst>
              </p:cNvPr>
              <p:cNvGrpSpPr/>
              <p:nvPr/>
            </p:nvGrpSpPr>
            <p:grpSpPr>
              <a:xfrm>
                <a:off x="8580085" y="2204866"/>
                <a:ext cx="504056" cy="253916"/>
                <a:chOff x="8580085" y="2204866"/>
                <a:chExt cx="504056" cy="253916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1DB992F8-64A5-B1AE-E8B7-FD55EEDB0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1942" y="2429184"/>
                  <a:ext cx="25243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956B782-CA2D-02DA-859F-19A120F445FF}"/>
                    </a:ext>
                  </a:extLst>
                </p:cNvPr>
                <p:cNvSpPr txBox="1"/>
                <p:nvPr/>
              </p:nvSpPr>
              <p:spPr>
                <a:xfrm>
                  <a:off x="8580085" y="2204866"/>
                  <a:ext cx="50405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515F</a:t>
                  </a:r>
                  <a:endParaRPr lang="en-CH" sz="1050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C2F32E2-6131-6C1D-A792-E9CDB9375552}"/>
                  </a:ext>
                </a:extLst>
              </p:cNvPr>
              <p:cNvGrpSpPr/>
              <p:nvPr/>
            </p:nvGrpSpPr>
            <p:grpSpPr>
              <a:xfrm>
                <a:off x="9084141" y="2204866"/>
                <a:ext cx="504056" cy="253916"/>
                <a:chOff x="9084141" y="2204866"/>
                <a:chExt cx="504056" cy="253916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E5496E11-6114-E33F-B3C9-B965A1233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80215" y="2429184"/>
                  <a:ext cx="302041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F9B9C35-1F8E-8533-C264-706024BCA318}"/>
                    </a:ext>
                  </a:extLst>
                </p:cNvPr>
                <p:cNvSpPr txBox="1"/>
                <p:nvPr/>
              </p:nvSpPr>
              <p:spPr>
                <a:xfrm>
                  <a:off x="9084141" y="2204866"/>
                  <a:ext cx="50405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806R</a:t>
                  </a:r>
                  <a:endParaRPr lang="en-CH" sz="1050" dirty="0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E1AD8F8-C651-E9C4-2046-E6AC6CC2F9B2}"/>
                  </a:ext>
                </a:extLst>
              </p:cNvPr>
              <p:cNvCxnSpPr/>
              <p:nvPr/>
            </p:nvCxnSpPr>
            <p:spPr>
              <a:xfrm>
                <a:off x="8711942" y="2524479"/>
                <a:ext cx="77031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Right Brace 39">
                <a:extLst>
                  <a:ext uri="{FF2B5EF4-FFF2-40B4-BE49-F238E27FC236}">
                    <a16:creationId xmlns:a16="http://schemas.microsoft.com/office/drawing/2014/main" id="{38794224-1907-5977-DEF5-5CBFC9F47775}"/>
                  </a:ext>
                </a:extLst>
              </p:cNvPr>
              <p:cNvSpPr/>
              <p:nvPr/>
            </p:nvSpPr>
            <p:spPr>
              <a:xfrm>
                <a:off x="9551656" y="2267268"/>
                <a:ext cx="90988" cy="268935"/>
              </a:xfrm>
              <a:prstGeom prst="rightBrace">
                <a:avLst>
                  <a:gd name="adj1" fmla="val 31661"/>
                  <a:gd name="adj2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2D1B34-D5CC-CD3B-486C-917BEE2B6613}"/>
                  </a:ext>
                </a:extLst>
              </p:cNvPr>
              <p:cNvSpPr txBox="1"/>
              <p:nvPr/>
            </p:nvSpPr>
            <p:spPr>
              <a:xfrm>
                <a:off x="9684271" y="2286319"/>
                <a:ext cx="1612524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b="1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V4</a:t>
                </a: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insert size of 300 bp</a:t>
                </a:r>
                <a:endParaRPr lang="en-CH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1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4. BLAST results - filter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1128878" y="1268760"/>
            <a:ext cx="316692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9A194-0B8C-B757-6DBF-A7FEBAAB3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3" b="166"/>
          <a:stretch/>
        </p:blipFill>
        <p:spPr>
          <a:xfrm>
            <a:off x="2521739" y="1772816"/>
            <a:ext cx="7345835" cy="44755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1B213A-670D-4710-B31D-9D5A46C7405C}"/>
              </a:ext>
            </a:extLst>
          </p:cNvPr>
          <p:cNvSpPr/>
          <p:nvPr/>
        </p:nvSpPr>
        <p:spPr>
          <a:xfrm>
            <a:off x="2423592" y="1700808"/>
            <a:ext cx="7560840" cy="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2B072E-EF48-D000-F5E1-0F5780A8E515}"/>
              </a:ext>
            </a:extLst>
          </p:cNvPr>
          <p:cNvSpPr/>
          <p:nvPr/>
        </p:nvSpPr>
        <p:spPr>
          <a:xfrm>
            <a:off x="2423592" y="2852936"/>
            <a:ext cx="7560840" cy="25922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106A8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5FEBF2-B718-C42F-4C8B-FC0F0B56B180}"/>
              </a:ext>
            </a:extLst>
          </p:cNvPr>
          <p:cNvSpPr/>
          <p:nvPr/>
        </p:nvSpPr>
        <p:spPr>
          <a:xfrm>
            <a:off x="2491631" y="5733256"/>
            <a:ext cx="7560840" cy="5969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1BF89E92-456A-1094-E0D2-EBE1EC47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7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ECE0A1D-A210-7C02-D540-F66438CC54F1}"/>
              </a:ext>
            </a:extLst>
          </p:cNvPr>
          <p:cNvGrpSpPr/>
          <p:nvPr/>
        </p:nvGrpSpPr>
        <p:grpSpPr>
          <a:xfrm>
            <a:off x="8705640" y="4414242"/>
            <a:ext cx="2845615" cy="1277485"/>
            <a:chOff x="3180284" y="496291"/>
            <a:chExt cx="2845615" cy="127748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2BBE3F-A091-BF4C-518F-FE05AFDB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0284" y="496291"/>
              <a:ext cx="858316" cy="12774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B8A641-0210-2EEC-D86C-CAF2F4CDD19A}"/>
                </a:ext>
              </a:extLst>
            </p:cNvPr>
            <p:cNvSpPr txBox="1"/>
            <p:nvPr/>
          </p:nvSpPr>
          <p:spPr>
            <a:xfrm>
              <a:off x="4038600" y="687553"/>
              <a:ext cx="1987299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Previous Kefir granules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Water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Sugar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Lemon slice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Dried figs / Raisins</a:t>
              </a:r>
              <a:endParaRPr lang="en-CH" sz="11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A23F3BA-DDE7-6BF3-4532-0E6AE32B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341326"/>
            <a:ext cx="7415001" cy="51525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379DE9-8B41-D26E-89A5-9D6561152577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9FA96FD-7689-2C6D-D1E9-E09565D49FE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18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FB4AB-F82E-E348-A9AC-4A6CF0419890}"/>
              </a:ext>
            </a:extLst>
          </p:cNvPr>
          <p:cNvSpPr txBox="1"/>
          <p:nvPr/>
        </p:nvSpPr>
        <p:spPr>
          <a:xfrm>
            <a:off x="1085498" y="932377"/>
            <a:ext cx="2562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7DF99233-F0AC-4092-F804-2E54430E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6AF645-274B-85D7-3543-06930C3482C3}"/>
              </a:ext>
            </a:extLst>
          </p:cNvPr>
          <p:cNvGrpSpPr/>
          <p:nvPr/>
        </p:nvGrpSpPr>
        <p:grpSpPr>
          <a:xfrm>
            <a:off x="5150841" y="3542232"/>
            <a:ext cx="6885611" cy="3092824"/>
            <a:chOff x="5150841" y="3542232"/>
            <a:chExt cx="6885611" cy="30928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F2DB92-0406-367F-EBC8-4E24569DF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841" y="3542232"/>
              <a:ext cx="3320511" cy="19284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38" name="Picture 14" descr="Whole genome sequencing of enriched chloroplast DNA using the Illumina GAII  platform | Plant Methods | Full Text">
              <a:extLst>
                <a:ext uri="{FF2B5EF4-FFF2-40B4-BE49-F238E27FC236}">
                  <a16:creationId xmlns:a16="http://schemas.microsoft.com/office/drawing/2014/main" id="{2A65E286-C8AA-7779-5BCD-8D62D432D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288" y="3839217"/>
              <a:ext cx="3348164" cy="279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A79388-CEB3-EE2E-775D-C807C086C1F0}"/>
                </a:ext>
              </a:extLst>
            </p:cNvPr>
            <p:cNvSpPr/>
            <p:nvPr/>
          </p:nvSpPr>
          <p:spPr>
            <a:xfrm>
              <a:off x="9061495" y="3976712"/>
              <a:ext cx="519925" cy="4087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91C244-52C0-4BAC-F668-64E1A8CBFE64}"/>
                </a:ext>
              </a:extLst>
            </p:cNvPr>
            <p:cNvSpPr/>
            <p:nvPr/>
          </p:nvSpPr>
          <p:spPr>
            <a:xfrm>
              <a:off x="8688288" y="5812663"/>
              <a:ext cx="519925" cy="2697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C25B1B8-D23E-0AF3-6C59-5E2DA06FAD22}"/>
              </a:ext>
            </a:extLst>
          </p:cNvPr>
          <p:cNvSpPr/>
          <p:nvPr/>
        </p:nvSpPr>
        <p:spPr>
          <a:xfrm>
            <a:off x="3431704" y="2564904"/>
            <a:ext cx="432047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DDC1-0B2A-3AA0-D5F3-C612A99950AB}"/>
              </a:ext>
            </a:extLst>
          </p:cNvPr>
          <p:cNvSpPr/>
          <p:nvPr/>
        </p:nvSpPr>
        <p:spPr>
          <a:xfrm>
            <a:off x="3417138" y="1955006"/>
            <a:ext cx="790531" cy="130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AC217E-04D0-B428-B240-0F98BBF1E250}"/>
              </a:ext>
            </a:extLst>
          </p:cNvPr>
          <p:cNvGrpSpPr/>
          <p:nvPr/>
        </p:nvGrpSpPr>
        <p:grpSpPr>
          <a:xfrm>
            <a:off x="5740984" y="775588"/>
            <a:ext cx="6361661" cy="2499567"/>
            <a:chOff x="5740984" y="775588"/>
            <a:chExt cx="6361661" cy="2499567"/>
          </a:xfrm>
        </p:grpSpPr>
        <p:pic>
          <p:nvPicPr>
            <p:cNvPr id="1026" name="Picture 2" descr="Mitochondrial DNA">
              <a:extLst>
                <a:ext uri="{FF2B5EF4-FFF2-40B4-BE49-F238E27FC236}">
                  <a16:creationId xmlns:a16="http://schemas.microsoft.com/office/drawing/2014/main" id="{33FE15E9-1356-B020-86E2-C080180D6D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04" r="3790" b="10665"/>
            <a:stretch/>
          </p:blipFill>
          <p:spPr bwMode="auto">
            <a:xfrm>
              <a:off x="5740984" y="775588"/>
              <a:ext cx="3320511" cy="23620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ndefined">
              <a:extLst>
                <a:ext uri="{FF2B5EF4-FFF2-40B4-BE49-F238E27FC236}">
                  <a16:creationId xmlns:a16="http://schemas.microsoft.com/office/drawing/2014/main" id="{9B09B7EA-F680-5418-E2A1-A68E87DD4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9195" y="871469"/>
              <a:ext cx="2973450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C63FB0B-EEA8-CE78-26AA-F92CBEEA538E}"/>
                </a:ext>
              </a:extLst>
            </p:cNvPr>
            <p:cNvSpPr/>
            <p:nvPr/>
          </p:nvSpPr>
          <p:spPr>
            <a:xfrm>
              <a:off x="9480376" y="1196752"/>
              <a:ext cx="648072" cy="5095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79981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FA339F-DE4A-1D6F-4796-AE9BD614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620688"/>
            <a:ext cx="5181552" cy="425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5C2465-2E4B-EE3D-461B-6FAE75EF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37183"/>
            <a:ext cx="5014579" cy="4684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4261D-33CE-E157-3603-AD301630273E}"/>
              </a:ext>
            </a:extLst>
          </p:cNvPr>
          <p:cNvSpPr txBox="1"/>
          <p:nvPr/>
        </p:nvSpPr>
        <p:spPr>
          <a:xfrm>
            <a:off x="6532045" y="5253007"/>
            <a:ext cx="5084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Why most isolates have multiple ASVs matching?</a:t>
            </a:r>
          </a:p>
          <a:p>
            <a:endParaRPr lang="en-CH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How can you explain that </a:t>
            </a:r>
            <a:r>
              <a:rPr lang="en-CH" sz="1200" b="1" i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paracasei</a:t>
            </a:r>
            <a:r>
              <a:rPr lang="en-CH" sz="1200" b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genomes match 8 </a:t>
            </a:r>
            <a:r>
              <a:rPr lang="en-CH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ASVs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while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these genomes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only contain 5 copies of the 16S  rRNA gene?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and others like 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nagelii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that have 6 copies of the 16S rRNA 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tch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with less? (hint, check the unfiltered Blast results)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B35F0-3F65-8F48-F1C1-82FB011260F7}"/>
              </a:ext>
            </a:extLst>
          </p:cNvPr>
          <p:cNvSpPr txBox="1"/>
          <p:nvPr/>
        </p:nvSpPr>
        <p:spPr>
          <a:xfrm>
            <a:off x="7554196" y="4869160"/>
            <a:ext cx="3624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genome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CDB72-7565-33BF-845F-624BD33605DC}"/>
              </a:ext>
            </a:extLst>
          </p:cNvPr>
          <p:cNvSpPr txBox="1"/>
          <p:nvPr/>
        </p:nvSpPr>
        <p:spPr>
          <a:xfrm>
            <a:off x="1055440" y="6109365"/>
            <a:ext cx="42588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16S rRNA gene copy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C5F6313-77CF-9524-6916-79EA2DA2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5FEBD10B-A21E-1F73-C643-0A4C6608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1" t="2563" r="3292" b="3485"/>
          <a:stretch/>
        </p:blipFill>
        <p:spPr>
          <a:xfrm>
            <a:off x="7141859" y="4314405"/>
            <a:ext cx="491750" cy="49175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771C456C-2BAD-46D6-7550-B75600582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92" r="42604" b="78084"/>
          <a:stretch/>
        </p:blipFill>
        <p:spPr bwMode="auto">
          <a:xfrm>
            <a:off x="6710256" y="4056848"/>
            <a:ext cx="591754" cy="59175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A33FE1-F742-B5FF-5152-485D43FCADB3}"/>
              </a:ext>
            </a:extLst>
          </p:cNvPr>
          <p:cNvSpPr txBox="1"/>
          <p:nvPr/>
        </p:nvSpPr>
        <p:spPr>
          <a:xfrm>
            <a:off x="7688346" y="1772816"/>
            <a:ext cx="1412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ASVs from metagenomes</a:t>
            </a:r>
            <a:endParaRPr lang="en-CH" sz="1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797E1-2EB0-0AED-6EE8-9FDE4010B06D}"/>
              </a:ext>
            </a:extLst>
          </p:cNvPr>
          <p:cNvSpPr/>
          <p:nvPr/>
        </p:nvSpPr>
        <p:spPr>
          <a:xfrm>
            <a:off x="7379691" y="2331939"/>
            <a:ext cx="2045302" cy="204530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93A3A-B29A-D527-8D64-9E98F457C3DC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7379691" y="3354590"/>
            <a:ext cx="111993" cy="11427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C9D5E7-FB3D-3674-8247-BF8A91177A7C}"/>
              </a:ext>
            </a:extLst>
          </p:cNvPr>
          <p:cNvCxnSpPr>
            <a:cxnSpLocks/>
          </p:cNvCxnSpPr>
          <p:nvPr/>
        </p:nvCxnSpPr>
        <p:spPr>
          <a:xfrm flipV="1">
            <a:off x="7494065" y="4380623"/>
            <a:ext cx="904875" cy="11668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EA6CB8-C01E-E443-ACEE-8E12C9444E61}"/>
              </a:ext>
            </a:extLst>
          </p:cNvPr>
          <p:cNvSpPr txBox="1"/>
          <p:nvPr/>
        </p:nvSpPr>
        <p:spPr>
          <a:xfrm>
            <a:off x="7997737" y="4481558"/>
            <a:ext cx="1584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Culture-independent</a:t>
            </a:r>
            <a:endParaRPr lang="LID4096" sz="110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C1A316C-4297-F9DA-0395-89B672DB659A}"/>
              </a:ext>
            </a:extLst>
          </p:cNvPr>
          <p:cNvGrpSpPr/>
          <p:nvPr/>
        </p:nvGrpSpPr>
        <p:grpSpPr>
          <a:xfrm>
            <a:off x="2314416" y="1772816"/>
            <a:ext cx="2638533" cy="2974357"/>
            <a:chOff x="2314416" y="1772816"/>
            <a:chExt cx="2638533" cy="29743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20F121-081F-C6DC-B096-1B5F45644FCB}"/>
                </a:ext>
              </a:extLst>
            </p:cNvPr>
            <p:cNvSpPr txBox="1"/>
            <p:nvPr/>
          </p:nvSpPr>
          <p:spPr>
            <a:xfrm>
              <a:off x="3053737" y="1772816"/>
              <a:ext cx="1412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Genomes from isolates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E51AEC-D8B6-4F96-02E9-9739084DBEDB}"/>
                </a:ext>
              </a:extLst>
            </p:cNvPr>
            <p:cNvSpPr/>
            <p:nvPr/>
          </p:nvSpPr>
          <p:spPr>
            <a:xfrm>
              <a:off x="2734032" y="2316814"/>
              <a:ext cx="2045302" cy="204530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E5E7C2-90C1-BD42-39CF-065504D1377F}"/>
                </a:ext>
              </a:extLst>
            </p:cNvPr>
            <p:cNvGrpSpPr/>
            <p:nvPr/>
          </p:nvGrpSpPr>
          <p:grpSpPr>
            <a:xfrm>
              <a:off x="2314416" y="2309611"/>
              <a:ext cx="2638533" cy="2437562"/>
              <a:chOff x="4177547" y="2777213"/>
              <a:chExt cx="2638533" cy="243756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90FFFF0-6E2C-34C0-ED4A-77BC44D0F1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539" t="6479" r="1094" b="5570"/>
              <a:stretch/>
            </p:blipFill>
            <p:spPr>
              <a:xfrm>
                <a:off x="4177547" y="4608547"/>
                <a:ext cx="793563" cy="596035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F67672-FBF7-522D-19BA-967CC14E84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96469" y="3806712"/>
                <a:ext cx="111993" cy="1142714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B0605B1-EAC8-FBCA-76DF-E6DB3A7CD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0843" y="4832745"/>
                <a:ext cx="904875" cy="11668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B0AF84-365D-4D90-7292-EB3CE2EF31F7}"/>
                  </a:ext>
                </a:extLst>
              </p:cNvPr>
              <p:cNvSpPr txBox="1"/>
              <p:nvPr/>
            </p:nvSpPr>
            <p:spPr>
              <a:xfrm>
                <a:off x="5231904" y="4953165"/>
                <a:ext cx="15841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Culture-dependent</a:t>
                </a:r>
                <a:endParaRPr lang="LID4096" sz="1100" dirty="0"/>
              </a:p>
            </p:txBody>
          </p:sp>
          <p:pic>
            <p:nvPicPr>
              <p:cNvPr id="25" name="Picture 2" descr="Bacteria: Types, characteristics, where they live, hazards, and more">
                <a:extLst>
                  <a:ext uri="{FF2B5EF4-FFF2-40B4-BE49-F238E27FC236}">
                    <a16:creationId xmlns:a16="http://schemas.microsoft.com/office/drawing/2014/main" id="{EA26E0F2-5CD7-5163-8E14-93C471C73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37" t="13942" r="29872" b="15721"/>
              <a:stretch/>
            </p:blipFill>
            <p:spPr bwMode="auto">
              <a:xfrm>
                <a:off x="4600058" y="2777213"/>
                <a:ext cx="2045732" cy="2045732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FCA58CE-0248-7A37-76E6-C66DF6E0869C}"/>
              </a:ext>
            </a:extLst>
          </p:cNvPr>
          <p:cNvGrpSpPr/>
          <p:nvPr/>
        </p:nvGrpSpPr>
        <p:grpSpPr>
          <a:xfrm>
            <a:off x="7537941" y="2431843"/>
            <a:ext cx="1890648" cy="1969715"/>
            <a:chOff x="939573" y="2549004"/>
            <a:chExt cx="3044907" cy="317224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73D0B6-7206-C1E0-A416-592E31E85A3A}"/>
                </a:ext>
              </a:extLst>
            </p:cNvPr>
            <p:cNvSpPr/>
            <p:nvPr/>
          </p:nvSpPr>
          <p:spPr>
            <a:xfrm>
              <a:off x="939573" y="2707442"/>
              <a:ext cx="1627412" cy="162741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27A082-38B1-B622-557C-A8A6C8F9F54A}"/>
                </a:ext>
              </a:extLst>
            </p:cNvPr>
            <p:cNvSpPr/>
            <p:nvPr/>
          </p:nvSpPr>
          <p:spPr>
            <a:xfrm>
              <a:off x="2339940" y="4212673"/>
              <a:ext cx="901065" cy="901065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06640E-2C26-5685-A904-50CE58D60B29}"/>
                </a:ext>
              </a:extLst>
            </p:cNvPr>
            <p:cNvSpPr/>
            <p:nvPr/>
          </p:nvSpPr>
          <p:spPr>
            <a:xfrm>
              <a:off x="2721830" y="3370427"/>
              <a:ext cx="338190" cy="33819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F1F147-EFF9-7025-4CEE-F3F357252072}"/>
                </a:ext>
              </a:extLst>
            </p:cNvPr>
            <p:cNvSpPr/>
            <p:nvPr/>
          </p:nvSpPr>
          <p:spPr>
            <a:xfrm>
              <a:off x="1713718" y="4450547"/>
              <a:ext cx="338190" cy="33819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D87EAE-BDA2-6672-2873-03F65F93F15C}"/>
                </a:ext>
              </a:extLst>
            </p:cNvPr>
            <p:cNvGrpSpPr/>
            <p:nvPr/>
          </p:nvGrpSpPr>
          <p:grpSpPr>
            <a:xfrm>
              <a:off x="1143940" y="3093002"/>
              <a:ext cx="2002877" cy="1921042"/>
              <a:chOff x="3184602" y="2703558"/>
              <a:chExt cx="3225653" cy="309385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EBEA35-581D-F09A-8AC1-F7D88A428D9D}"/>
                  </a:ext>
                </a:extLst>
              </p:cNvPr>
              <p:cNvSpPr/>
              <p:nvPr/>
            </p:nvSpPr>
            <p:spPr>
              <a:xfrm>
                <a:off x="5843615" y="5545028"/>
                <a:ext cx="252385" cy="25238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EAD1F6-6D93-E71F-A3A1-C41DE93D67D8}"/>
                  </a:ext>
                </a:extLst>
              </p:cNvPr>
              <p:cNvSpPr/>
              <p:nvPr/>
            </p:nvSpPr>
            <p:spPr>
              <a:xfrm>
                <a:off x="6074330" y="5209103"/>
                <a:ext cx="335925" cy="33592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B069113-BB66-6FA9-068B-E71ADA31B789}"/>
                  </a:ext>
                </a:extLst>
              </p:cNvPr>
              <p:cNvSpPr/>
              <p:nvPr/>
            </p:nvSpPr>
            <p:spPr>
              <a:xfrm>
                <a:off x="4259439" y="5065444"/>
                <a:ext cx="252384" cy="252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4EF5F36-CC18-A885-B74D-D6D13867CAF2}"/>
                  </a:ext>
                </a:extLst>
              </p:cNvPr>
              <p:cNvSpPr/>
              <p:nvPr/>
            </p:nvSpPr>
            <p:spPr>
              <a:xfrm>
                <a:off x="5339916" y="4704679"/>
                <a:ext cx="720080" cy="72008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BAFD93-BE5B-14CB-F7A8-1145954E8A09}"/>
                  </a:ext>
                </a:extLst>
              </p:cNvPr>
              <p:cNvSpPr/>
              <p:nvPr/>
            </p:nvSpPr>
            <p:spPr>
              <a:xfrm>
                <a:off x="5884170" y="3318346"/>
                <a:ext cx="252384" cy="25238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904C3A1-70E1-3526-A1B4-4DAEDDC36236}"/>
                  </a:ext>
                </a:extLst>
              </p:cNvPr>
              <p:cNvSpPr/>
              <p:nvPr/>
            </p:nvSpPr>
            <p:spPr>
              <a:xfrm>
                <a:off x="4453976" y="2703558"/>
                <a:ext cx="792088" cy="7920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376CC74-3A80-2805-DE99-A13653FA398A}"/>
                  </a:ext>
                </a:extLst>
              </p:cNvPr>
              <p:cNvSpPr/>
              <p:nvPr/>
            </p:nvSpPr>
            <p:spPr>
              <a:xfrm>
                <a:off x="3184602" y="3263495"/>
                <a:ext cx="1183206" cy="11832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D3DF6D-A081-1340-6604-8A357683A023}"/>
                </a:ext>
              </a:extLst>
            </p:cNvPr>
            <p:cNvSpPr txBox="1"/>
            <p:nvPr/>
          </p:nvSpPr>
          <p:spPr>
            <a:xfrm>
              <a:off x="2916004" y="3996649"/>
              <a:ext cx="1068476" cy="395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c</a:t>
              </a:r>
              <a:endParaRPr lang="LID4096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D78272-71C4-C6AE-F1C6-7E36A647128F}"/>
                </a:ext>
              </a:extLst>
            </p:cNvPr>
            <p:cNvSpPr txBox="1"/>
            <p:nvPr/>
          </p:nvSpPr>
          <p:spPr>
            <a:xfrm>
              <a:off x="2699980" y="306054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b</a:t>
              </a:r>
              <a:endParaRPr lang="LID4096" sz="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4BB6A0-213E-CC23-0739-8410C77D4769}"/>
                </a:ext>
              </a:extLst>
            </p:cNvPr>
            <p:cNvSpPr txBox="1"/>
            <p:nvPr/>
          </p:nvSpPr>
          <p:spPr>
            <a:xfrm>
              <a:off x="971788" y="478873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d</a:t>
              </a:r>
              <a:endParaRPr lang="LID4096" sz="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3AF7BE-1E0D-7B60-C1A6-3709A6B88D7C}"/>
                </a:ext>
              </a:extLst>
            </p:cNvPr>
            <p:cNvSpPr txBox="1"/>
            <p:nvPr/>
          </p:nvSpPr>
          <p:spPr>
            <a:xfrm>
              <a:off x="1991543" y="2549004"/>
              <a:ext cx="1068477" cy="39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a</a:t>
              </a:r>
              <a:endParaRPr lang="LID4096" sz="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384EA3-B996-4207-11E4-3B44575CCC9A}"/>
                </a:ext>
              </a:extLst>
            </p:cNvPr>
            <p:cNvSpPr txBox="1"/>
            <p:nvPr/>
          </p:nvSpPr>
          <p:spPr>
            <a:xfrm>
              <a:off x="1013453" y="3178950"/>
              <a:ext cx="714561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ASV1</a:t>
              </a:r>
              <a:endParaRPr lang="LID4096" sz="600" b="1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F01A7A-6A86-8C60-9E46-FA0AA1504002}"/>
                </a:ext>
              </a:extLst>
            </p:cNvPr>
            <p:cNvSpPr txBox="1"/>
            <p:nvPr/>
          </p:nvSpPr>
          <p:spPr>
            <a:xfrm>
              <a:off x="1601357" y="2876353"/>
              <a:ext cx="665957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F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ASV2</a:t>
              </a:r>
              <a:endParaRPr lang="LID4096" sz="600" b="1" dirty="0">
                <a:solidFill>
                  <a:srgbClr val="00B0F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C7F6A-F185-A1CE-E578-6F621F8D4BEF}"/>
                </a:ext>
              </a:extLst>
            </p:cNvPr>
            <p:cNvSpPr txBox="1"/>
            <p:nvPr/>
          </p:nvSpPr>
          <p:spPr>
            <a:xfrm>
              <a:off x="2805974" y="3717020"/>
              <a:ext cx="65704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ASV3</a:t>
              </a:r>
              <a:endParaRPr lang="LID4096" sz="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334EF8-6E55-F3E8-A0FF-DB396EE325A6}"/>
                </a:ext>
              </a:extLst>
            </p:cNvPr>
            <p:cNvSpPr txBox="1"/>
            <p:nvPr/>
          </p:nvSpPr>
          <p:spPr>
            <a:xfrm>
              <a:off x="1143940" y="4465620"/>
              <a:ext cx="62231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ASV4</a:t>
              </a:r>
              <a:endParaRPr lang="LID4096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02CEF0-4D3E-A75F-D48B-C1A3B623EDAE}"/>
                </a:ext>
              </a:extLst>
            </p:cNvPr>
            <p:cNvSpPr txBox="1"/>
            <p:nvPr/>
          </p:nvSpPr>
          <p:spPr>
            <a:xfrm>
              <a:off x="2279577" y="4005065"/>
              <a:ext cx="591538" cy="989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ASV5</a:t>
              </a:r>
              <a:endParaRPr lang="LID4096" sz="600" b="1" dirty="0">
                <a:solidFill>
                  <a:srgbClr val="00B050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D4D77C3-D330-2A84-9732-8C4289584FA8}"/>
                </a:ext>
              </a:extLst>
            </p:cNvPr>
            <p:cNvSpPr txBox="1"/>
            <p:nvPr/>
          </p:nvSpPr>
          <p:spPr>
            <a:xfrm>
              <a:off x="3201901" y="4623485"/>
              <a:ext cx="637398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92D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ASV6</a:t>
              </a:r>
              <a:endParaRPr lang="LID4096" sz="600" b="1" dirty="0">
                <a:solidFill>
                  <a:srgbClr val="92D05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45F624-701F-EF65-3534-699B2D91292A}"/>
                </a:ext>
              </a:extLst>
            </p:cNvPr>
            <p:cNvSpPr txBox="1"/>
            <p:nvPr/>
          </p:nvSpPr>
          <p:spPr>
            <a:xfrm>
              <a:off x="2602339" y="5127479"/>
              <a:ext cx="638665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C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ASV7</a:t>
              </a:r>
              <a:endParaRPr lang="LID4096" sz="600" b="1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83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How well the isolated strains represent the kefir community?</a:t>
            </a:r>
            <a:endParaRPr lang="en-CH" b="1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9645938-A7A6-76C7-3E73-02FB76EBFC47}"/>
              </a:ext>
            </a:extLst>
          </p:cNvPr>
          <p:cNvGrpSpPr/>
          <p:nvPr/>
        </p:nvGrpSpPr>
        <p:grpSpPr>
          <a:xfrm>
            <a:off x="1856605" y="4885642"/>
            <a:ext cx="3231283" cy="1144116"/>
            <a:chOff x="77194" y="5242858"/>
            <a:chExt cx="3909852" cy="138438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51DC6F7-C583-1F71-E821-81EDDCEB1CE6}"/>
                </a:ext>
              </a:extLst>
            </p:cNvPr>
            <p:cNvGrpSpPr/>
            <p:nvPr/>
          </p:nvGrpSpPr>
          <p:grpSpPr>
            <a:xfrm>
              <a:off x="77194" y="5242858"/>
              <a:ext cx="3815323" cy="1087337"/>
              <a:chOff x="77194" y="5242858"/>
              <a:chExt cx="3815323" cy="1087338"/>
            </a:xfrm>
          </p:grpSpPr>
          <p:pic>
            <p:nvPicPr>
              <p:cNvPr id="92" name="Picture 4" descr="Genomics">
                <a:extLst>
                  <a:ext uri="{FF2B5EF4-FFF2-40B4-BE49-F238E27FC236}">
                    <a16:creationId xmlns:a16="http://schemas.microsoft.com/office/drawing/2014/main" id="{44F828A2-FB64-21DC-972D-E27E77E40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153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Genomics">
                <a:extLst>
                  <a:ext uri="{FF2B5EF4-FFF2-40B4-BE49-F238E27FC236}">
                    <a16:creationId xmlns:a16="http://schemas.microsoft.com/office/drawing/2014/main" id="{B800F706-D052-D3BC-2407-1D6E58D414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4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4" descr="Genomics">
                <a:extLst>
                  <a:ext uri="{FF2B5EF4-FFF2-40B4-BE49-F238E27FC236}">
                    <a16:creationId xmlns:a16="http://schemas.microsoft.com/office/drawing/2014/main" id="{4C34C1D8-1350-1092-5C25-B9E435C257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3113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1DAD8F-0924-A27C-051E-B64F822D0948}"/>
                </a:ext>
              </a:extLst>
            </p:cNvPr>
            <p:cNvSpPr txBox="1"/>
            <p:nvPr/>
          </p:nvSpPr>
          <p:spPr>
            <a:xfrm>
              <a:off x="95205" y="6362705"/>
              <a:ext cx="1213382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Lentilactobacillus</a:t>
              </a:r>
              <a:endParaRPr lang="en-CH" sz="8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7E0C53-EB2D-F009-2E0A-4498E55F1A53}"/>
                </a:ext>
              </a:extLst>
            </p:cNvPr>
            <p:cNvSpPr txBox="1"/>
            <p:nvPr/>
          </p:nvSpPr>
          <p:spPr>
            <a:xfrm>
              <a:off x="1265623" y="6366553"/>
              <a:ext cx="143846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Liquiorilactobacillus</a:t>
              </a:r>
              <a:endParaRPr lang="en-CH" sz="8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24473-840F-619F-C90A-CA9C556CF015}"/>
                </a:ext>
              </a:extLst>
            </p:cNvPr>
            <p:cNvSpPr txBox="1"/>
            <p:nvPr/>
          </p:nvSpPr>
          <p:spPr>
            <a:xfrm>
              <a:off x="2548582" y="6366552"/>
              <a:ext cx="143846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Lacticaseibacillus</a:t>
              </a:r>
              <a:endParaRPr lang="en-CH" sz="800" i="1" dirty="0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5B6136A8-BCDF-523A-7741-D787B889A9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6061" y="5105807"/>
            <a:ext cx="1696750" cy="16734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82D32AB-4D51-246D-79F3-40C498781B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6760" y="5292877"/>
            <a:ext cx="1696750" cy="14721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99B476B-738E-494A-4BD7-E8C033D832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1239" y="5098656"/>
            <a:ext cx="1696750" cy="16428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8FB019-7FBD-D283-6329-5AFFA3D1C6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96" y="5454152"/>
            <a:ext cx="1696750" cy="16428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5EB8406-73A7-3471-E826-0E65E98CF3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637" y="5465157"/>
            <a:ext cx="1696750" cy="14035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8DC4E-AA77-A928-81F5-48519D2C9A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112" y="5705946"/>
            <a:ext cx="1696750" cy="15212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7E274C1-EB31-8F06-36CF-449870361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862" y="5657285"/>
            <a:ext cx="1696750" cy="1570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65185E11-AA14-6DA1-C861-78079A12F2A4}"/>
              </a:ext>
            </a:extLst>
          </p:cNvPr>
          <p:cNvSpPr txBox="1"/>
          <p:nvPr/>
        </p:nvSpPr>
        <p:spPr>
          <a:xfrm>
            <a:off x="7343120" y="4883073"/>
            <a:ext cx="20162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16S rRNA amplicon sequences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F963F0D-176E-5507-5B41-818061DE9B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657" y="2401470"/>
            <a:ext cx="1169895" cy="231308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E313648-15CB-D0DE-8F7F-8C8BE71C27A7}"/>
              </a:ext>
            </a:extLst>
          </p:cNvPr>
          <p:cNvSpPr txBox="1"/>
          <p:nvPr/>
        </p:nvSpPr>
        <p:spPr>
          <a:xfrm>
            <a:off x="749272" y="4683013"/>
            <a:ext cx="1224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Isolate DNA</a:t>
            </a:r>
            <a:endParaRPr lang="en-CH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ABEA81A3-2074-57D5-5859-C51935CF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5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20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FA339F-DE4A-1D6F-4796-AE9BD614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620688"/>
            <a:ext cx="5181552" cy="425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5C2465-2E4B-EE3D-461B-6FAE75EF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37183"/>
            <a:ext cx="5014579" cy="4684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4261D-33CE-E157-3603-AD301630273E}"/>
              </a:ext>
            </a:extLst>
          </p:cNvPr>
          <p:cNvSpPr txBox="1"/>
          <p:nvPr/>
        </p:nvSpPr>
        <p:spPr>
          <a:xfrm>
            <a:off x="6532045" y="5253007"/>
            <a:ext cx="5084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Why most isolates have multiple ASVs matching?</a:t>
            </a:r>
          </a:p>
          <a:p>
            <a:endParaRPr lang="en-CH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How can you explain that </a:t>
            </a:r>
            <a:r>
              <a:rPr lang="en-CH" sz="1200" b="1" i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paracasei</a:t>
            </a:r>
            <a:r>
              <a:rPr lang="en-CH" sz="1200" b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genomes match 8 </a:t>
            </a:r>
            <a:r>
              <a:rPr lang="en-CH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ASVs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while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these genomes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only contain 5 copies of the 16S  rRNA gene?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and others like 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nagelii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that have 6 copies of the 16S rRNA 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tch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with less? (hint, check the unfiltered Blast results)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B35F0-3F65-8F48-F1C1-82FB011260F7}"/>
              </a:ext>
            </a:extLst>
          </p:cNvPr>
          <p:cNvSpPr txBox="1"/>
          <p:nvPr/>
        </p:nvSpPr>
        <p:spPr>
          <a:xfrm>
            <a:off x="7554196" y="4869160"/>
            <a:ext cx="3624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genome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CDB72-7565-33BF-845F-624BD33605DC}"/>
              </a:ext>
            </a:extLst>
          </p:cNvPr>
          <p:cNvSpPr txBox="1"/>
          <p:nvPr/>
        </p:nvSpPr>
        <p:spPr>
          <a:xfrm>
            <a:off x="1055440" y="6109365"/>
            <a:ext cx="42588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16S rRNA gene copy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C40D3-9681-A254-74D6-B903E403185C}"/>
              </a:ext>
            </a:extLst>
          </p:cNvPr>
          <p:cNvGrpSpPr/>
          <p:nvPr/>
        </p:nvGrpSpPr>
        <p:grpSpPr>
          <a:xfrm>
            <a:off x="1127448" y="1844824"/>
            <a:ext cx="9145017" cy="2984753"/>
            <a:chOff x="811530" y="2753095"/>
            <a:chExt cx="9145017" cy="29847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FB6B7C-7E9D-3853-B77E-D5F3D0352D6C}"/>
                </a:ext>
              </a:extLst>
            </p:cNvPr>
            <p:cNvGrpSpPr/>
            <p:nvPr/>
          </p:nvGrpSpPr>
          <p:grpSpPr>
            <a:xfrm>
              <a:off x="811530" y="2753095"/>
              <a:ext cx="9145017" cy="2984753"/>
              <a:chOff x="811530" y="2753095"/>
              <a:chExt cx="9145017" cy="298475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5304C3E-6DA1-A516-2F46-F0D8159A7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530" y="2753095"/>
                <a:ext cx="7156894" cy="1551615"/>
              </a:xfrm>
              <a:prstGeom prst="rect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74355F-7C98-B072-2B3F-2530C1C6BFFD}"/>
                  </a:ext>
                </a:extLst>
              </p:cNvPr>
              <p:cNvSpPr/>
              <p:nvPr/>
            </p:nvSpPr>
            <p:spPr>
              <a:xfrm>
                <a:off x="4329171" y="3540043"/>
                <a:ext cx="533342" cy="288032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336FE4-1F2B-7842-FA74-F5F7A34EB59B}"/>
                  </a:ext>
                </a:extLst>
              </p:cNvPr>
              <p:cNvSpPr/>
              <p:nvPr/>
            </p:nvSpPr>
            <p:spPr>
              <a:xfrm>
                <a:off x="8876427" y="4791251"/>
                <a:ext cx="1080120" cy="94659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71A03-48C8-35BC-9FF7-2DB3E3D50210}"/>
                </a:ext>
              </a:extLst>
            </p:cNvPr>
            <p:cNvSpPr/>
            <p:nvPr/>
          </p:nvSpPr>
          <p:spPr>
            <a:xfrm>
              <a:off x="4867936" y="3537896"/>
              <a:ext cx="1732119" cy="28803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9365F12-4E07-5FD5-141C-0FA8FC04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354203-A798-23B7-B6FE-3D78D137D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8"/>
          <a:stretch/>
        </p:blipFill>
        <p:spPr>
          <a:xfrm>
            <a:off x="1127448" y="3573016"/>
            <a:ext cx="5599554" cy="3078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F72E5D-42E9-86A0-7747-2B4D6EA0090A}"/>
              </a:ext>
            </a:extLst>
          </p:cNvPr>
          <p:cNvSpPr/>
          <p:nvPr/>
        </p:nvSpPr>
        <p:spPr>
          <a:xfrm>
            <a:off x="1199456" y="3577584"/>
            <a:ext cx="2201415" cy="2209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4B3862-140B-A606-E10C-C457CC45CCB6}"/>
              </a:ext>
            </a:extLst>
          </p:cNvPr>
          <p:cNvSpPr/>
          <p:nvPr/>
        </p:nvSpPr>
        <p:spPr>
          <a:xfrm>
            <a:off x="2692211" y="6170148"/>
            <a:ext cx="307445" cy="4317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87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21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FA339F-DE4A-1D6F-4796-AE9BD614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620688"/>
            <a:ext cx="5181552" cy="425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5C2465-2E4B-EE3D-461B-6FAE75EF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37183"/>
            <a:ext cx="5014579" cy="4684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4261D-33CE-E157-3603-AD301630273E}"/>
              </a:ext>
            </a:extLst>
          </p:cNvPr>
          <p:cNvSpPr txBox="1"/>
          <p:nvPr/>
        </p:nvSpPr>
        <p:spPr>
          <a:xfrm>
            <a:off x="6532045" y="5253007"/>
            <a:ext cx="5084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Why most isolates have multiple ASVs matching?</a:t>
            </a:r>
          </a:p>
          <a:p>
            <a:endParaRPr lang="en-CH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How can you explain that </a:t>
            </a:r>
            <a:r>
              <a:rPr lang="en-CH" sz="1200" b="1" i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paracasei</a:t>
            </a:r>
            <a:r>
              <a:rPr lang="en-CH" sz="1200" b="1" dirty="0">
                <a:solidFill>
                  <a:srgbClr val="FF7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genomes match 8 </a:t>
            </a:r>
            <a:r>
              <a:rPr lang="en-CH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ASVs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while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these genomes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only contain 5 copies of the 16S  rRNA gene?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and others like 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L. </a:t>
            </a:r>
            <a:r>
              <a:rPr lang="en-CH" sz="1200" b="1" i="1" dirty="0" err="1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nagelii</a:t>
            </a:r>
            <a:r>
              <a:rPr lang="en-CH" sz="1200" b="1" i="1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that have 6 copies of the 16S rRNA 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tch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CH" sz="1200" dirty="0">
                <a:latin typeface="Segoe UI" panose="020B0502040204020203" pitchFamily="34" charset="0"/>
                <a:cs typeface="Segoe UI" panose="020B0502040204020203" pitchFamily="34" charset="0"/>
              </a:rPr>
              <a:t>with less? (hint, check the unfiltered Blast results)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B35F0-3F65-8F48-F1C1-82FB011260F7}"/>
              </a:ext>
            </a:extLst>
          </p:cNvPr>
          <p:cNvSpPr txBox="1"/>
          <p:nvPr/>
        </p:nvSpPr>
        <p:spPr>
          <a:xfrm>
            <a:off x="7554196" y="4869160"/>
            <a:ext cx="3624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genome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CDB72-7565-33BF-845F-624BD33605DC}"/>
              </a:ext>
            </a:extLst>
          </p:cNvPr>
          <p:cNvSpPr txBox="1"/>
          <p:nvPr/>
        </p:nvSpPr>
        <p:spPr>
          <a:xfrm>
            <a:off x="1055440" y="6109365"/>
            <a:ext cx="42588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and identity of ASVs matching each 16S rRNA gene copy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06D68-BAA6-D800-1BB6-A888AC9F1DE6}"/>
              </a:ext>
            </a:extLst>
          </p:cNvPr>
          <p:cNvGrpSpPr/>
          <p:nvPr/>
        </p:nvGrpSpPr>
        <p:grpSpPr>
          <a:xfrm>
            <a:off x="974580" y="1422839"/>
            <a:ext cx="9369892" cy="1969764"/>
            <a:chOff x="811530" y="-769807"/>
            <a:chExt cx="9369892" cy="19697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13C8E0-C5E6-7B37-0031-15F326733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530" y="-275814"/>
              <a:ext cx="7156894" cy="1475771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AEA7D6-41C0-DAB9-350B-DBEF2C5A075A}"/>
                </a:ext>
              </a:extLst>
            </p:cNvPr>
            <p:cNvSpPr/>
            <p:nvPr/>
          </p:nvSpPr>
          <p:spPr>
            <a:xfrm>
              <a:off x="9043391" y="-769807"/>
              <a:ext cx="1138031" cy="49399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211BE6-5A90-9069-BB81-A9CA809B1E8C}"/>
                </a:ext>
              </a:extLst>
            </p:cNvPr>
            <p:cNvSpPr/>
            <p:nvPr/>
          </p:nvSpPr>
          <p:spPr>
            <a:xfrm>
              <a:off x="4288388" y="386396"/>
              <a:ext cx="496113" cy="45840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5267C4F-9A63-9D8F-662C-EE65BC0A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22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48F85-1BB7-87D8-4A69-851948F68D23}"/>
              </a:ext>
            </a:extLst>
          </p:cNvPr>
          <p:cNvGrpSpPr/>
          <p:nvPr/>
        </p:nvGrpSpPr>
        <p:grpSpPr>
          <a:xfrm>
            <a:off x="911424" y="1484784"/>
            <a:ext cx="6940087" cy="4438751"/>
            <a:chOff x="1991544" y="1628800"/>
            <a:chExt cx="6940087" cy="443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D9961-9908-66B4-09CC-E5FB9C06C6C2}"/>
                </a:ext>
              </a:extLst>
            </p:cNvPr>
            <p:cNvGrpSpPr/>
            <p:nvPr/>
          </p:nvGrpSpPr>
          <p:grpSpPr>
            <a:xfrm>
              <a:off x="1991544" y="1988840"/>
              <a:ext cx="6940087" cy="4078711"/>
              <a:chOff x="1991544" y="1988840"/>
              <a:chExt cx="6940087" cy="407871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2A70519-B4D3-B6C4-4734-E2B0A5C3F9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17"/>
              <a:stretch/>
            </p:blipFill>
            <p:spPr>
              <a:xfrm>
                <a:off x="1991544" y="1988840"/>
                <a:ext cx="6940087" cy="4078711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93850CF-282E-AC10-4CDC-1C83884834B1}"/>
                  </a:ext>
                </a:extLst>
              </p:cNvPr>
              <p:cNvCxnSpPr/>
              <p:nvPr/>
            </p:nvCxnSpPr>
            <p:spPr>
              <a:xfrm>
                <a:off x="7677795" y="2303066"/>
                <a:ext cx="0" cy="3744416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03B75BE-0A49-AE05-1BCD-9603532B9745}"/>
                  </a:ext>
                </a:extLst>
              </p:cNvPr>
              <p:cNvCxnSpPr/>
              <p:nvPr/>
            </p:nvCxnSpPr>
            <p:spPr>
              <a:xfrm>
                <a:off x="6285435" y="2306654"/>
                <a:ext cx="0" cy="3744416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416F4F-2AAE-B935-CFF0-0523E0F64C36}"/>
                  </a:ext>
                </a:extLst>
              </p:cNvPr>
              <p:cNvCxnSpPr/>
              <p:nvPr/>
            </p:nvCxnSpPr>
            <p:spPr>
              <a:xfrm>
                <a:off x="4706666" y="2309035"/>
                <a:ext cx="0" cy="3744416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68924C-868B-A7FF-C68E-B0494AAED9FA}"/>
                </a:ext>
              </a:extLst>
            </p:cNvPr>
            <p:cNvSpPr txBox="1"/>
            <p:nvPr/>
          </p:nvSpPr>
          <p:spPr>
            <a:xfrm>
              <a:off x="4655840" y="1628800"/>
              <a:ext cx="136815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100% ASV match count</a:t>
              </a:r>
              <a:endParaRPr lang="en-GB" sz="1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ABDB4D-5216-953E-F574-D9B65F4B0FBB}"/>
                </a:ext>
              </a:extLst>
            </p:cNvPr>
            <p:cNvSpPr txBox="1"/>
            <p:nvPr/>
          </p:nvSpPr>
          <p:spPr>
            <a:xfrm>
              <a:off x="6117263" y="1628800"/>
              <a:ext cx="136815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99% ASV match count</a:t>
              </a:r>
              <a:endParaRPr lang="en-GB" sz="1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22736F-7C29-4486-19D8-45C26BBA1C0C}"/>
                </a:ext>
              </a:extLst>
            </p:cNvPr>
            <p:cNvSpPr txBox="1"/>
            <p:nvPr/>
          </p:nvSpPr>
          <p:spPr>
            <a:xfrm>
              <a:off x="7535822" y="1628800"/>
              <a:ext cx="136815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97% ASV match count</a:t>
              </a:r>
              <a:endParaRPr lang="en-GB" sz="1400" b="1" dirty="0"/>
            </a:p>
          </p:txBody>
        </p: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FA2CDCD-4E6C-A46E-2EC2-8FD6127B9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24832"/>
              </p:ext>
            </p:extLst>
          </p:nvPr>
        </p:nvGraphicFramePr>
        <p:xfrm>
          <a:off x="8544272" y="3104158"/>
          <a:ext cx="2784674" cy="20015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92337">
                  <a:extLst>
                    <a:ext uri="{9D8B030D-6E8A-4147-A177-3AD203B41FA5}">
                      <a16:colId xmlns:a16="http://schemas.microsoft.com/office/drawing/2014/main" val="2685921826"/>
                    </a:ext>
                  </a:extLst>
                </a:gridCol>
                <a:gridCol w="1392337">
                  <a:extLst>
                    <a:ext uri="{9D8B030D-6E8A-4147-A177-3AD203B41FA5}">
                      <a16:colId xmlns:a16="http://schemas.microsoft.com/office/drawing/2014/main" val="1825994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</a:t>
                      </a:r>
                      <a:r>
                        <a:rPr lang="es-E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  <a:r>
                        <a:rPr lang="es-E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Threshold</a:t>
                      </a:r>
                      <a:endParaRPr lang="LID4096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Unique</a:t>
                      </a:r>
                      <a:endParaRPr lang="es-E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s-E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ASVs</a:t>
                      </a:r>
                      <a:r>
                        <a:rPr lang="es-E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no. </a:t>
                      </a:r>
                      <a:endParaRPr lang="LID4096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7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100%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74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99%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97%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87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95%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</a:t>
                      </a:r>
                      <a:endParaRPr lang="LID4096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06832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D5B9865-C491-6F59-5FEE-41BC241F0C5F}"/>
              </a:ext>
            </a:extLst>
          </p:cNvPr>
          <p:cNvSpPr/>
          <p:nvPr/>
        </p:nvSpPr>
        <p:spPr>
          <a:xfrm>
            <a:off x="6436128" y="1484789"/>
            <a:ext cx="1748104" cy="4438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32E686-D139-D4F2-9BAF-6F4DCE00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7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23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BFA1-44AA-58BA-D1DD-EDD649CC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32" y="620688"/>
            <a:ext cx="8327300" cy="3830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58CF3A-2D53-0321-3A8B-2BA7ABA8CFE9}"/>
              </a:ext>
            </a:extLst>
          </p:cNvPr>
          <p:cNvSpPr txBox="1"/>
          <p:nvPr/>
        </p:nvSpPr>
        <p:spPr>
          <a:xfrm>
            <a:off x="1271464" y="4581128"/>
            <a:ext cx="10411102" cy="200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Do the strains that we isolated and sequenced during SAGE I represent a big part of the community?</a:t>
            </a:r>
          </a:p>
          <a:p>
            <a:pPr>
              <a:lnSpc>
                <a:spcPct val="150000"/>
              </a:lnSpc>
            </a:pPr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How many of the matching ASVs are classified at the Species level? Do you observe the 5 different species identified in the collection of assembled genomes?</a:t>
            </a:r>
          </a:p>
          <a:p>
            <a:pPr>
              <a:lnSpc>
                <a:spcPct val="150000"/>
              </a:lnSpc>
            </a:pPr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Check also the classification of the matching ASVs at the Genus level. What do you see? Do you see the 3 different genera identified in the collection of the assembled genomes?</a:t>
            </a:r>
          </a:p>
          <a:p>
            <a:pPr>
              <a:lnSpc>
                <a:spcPct val="150000"/>
              </a:lnSpc>
            </a:pPr>
            <a:r>
              <a:rPr lang="en-CH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s-ES" sz="12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How can you explain the differences observed in the taxonomy of ASVs at the genus and species levels compared with the taxonomy of the assembled genomes?</a:t>
            </a:r>
            <a:endParaRPr lang="en-CH" sz="12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B51358-0F1C-28DB-2070-4BBDD226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01709"/>
            <a:ext cx="3078495" cy="31087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9A141DC-63BB-2A19-99D6-4A31D7C0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24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BFA1-44AA-58BA-D1DD-EDD649CC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32" y="620688"/>
            <a:ext cx="8327300" cy="38303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5B51358-0F1C-28DB-2070-4BBDD226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01709"/>
            <a:ext cx="3078495" cy="31087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1A72C4D-9A8E-743C-8EB1-AFED5B25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13" y="3401595"/>
            <a:ext cx="7192392" cy="2928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60D4D-865F-A622-0D8A-33A1B090E9EF}"/>
              </a:ext>
            </a:extLst>
          </p:cNvPr>
          <p:cNvSpPr txBox="1"/>
          <p:nvPr/>
        </p:nvSpPr>
        <p:spPr>
          <a:xfrm>
            <a:off x="596444" y="4909960"/>
            <a:ext cx="37863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ASVs classification based on SILVA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(almost)All ASVs assigned to the same Genus.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Only two species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“</a:t>
            </a:r>
            <a:r>
              <a:rPr lang="es-ES" sz="1200" i="1" dirty="0"/>
              <a:t>Lactobacillus</a:t>
            </a:r>
            <a:r>
              <a:rPr lang="es-ES" sz="1200" dirty="0"/>
              <a:t>” </a:t>
            </a:r>
            <a:r>
              <a:rPr lang="es-ES" sz="1200" i="1" dirty="0" err="1"/>
              <a:t>ghanensis</a:t>
            </a:r>
            <a:r>
              <a:rPr lang="es-ES" sz="1200" dirty="0"/>
              <a:t> </a:t>
            </a:r>
            <a:r>
              <a:rPr lang="es-ES" sz="1200" dirty="0" err="1"/>
              <a:t>reclassified</a:t>
            </a:r>
            <a:r>
              <a:rPr lang="es-ES" sz="1200" dirty="0"/>
              <a:t> as </a:t>
            </a:r>
            <a:r>
              <a:rPr lang="es-ES" sz="1200" i="1" dirty="0" err="1"/>
              <a:t>Liquorilactobacillus</a:t>
            </a:r>
            <a:r>
              <a:rPr lang="es-ES" sz="1200" i="1" dirty="0"/>
              <a:t> </a:t>
            </a:r>
            <a:r>
              <a:rPr lang="es-ES" sz="1200" i="1" dirty="0" err="1"/>
              <a:t>ghanensis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i="1" dirty="0"/>
              <a:t>Zheng et al.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i="1" dirty="0"/>
              <a:t>“Lactobacillus” </a:t>
            </a:r>
            <a:r>
              <a:rPr lang="es-ES" sz="1200" i="1" dirty="0" err="1"/>
              <a:t>paracasei</a:t>
            </a:r>
            <a:r>
              <a:rPr lang="es-ES" sz="1200" i="1" dirty="0"/>
              <a:t> </a:t>
            </a:r>
            <a:r>
              <a:rPr lang="es-ES" sz="1200" dirty="0" err="1"/>
              <a:t>reclassified</a:t>
            </a:r>
            <a:r>
              <a:rPr lang="es-ES" sz="1200" dirty="0"/>
              <a:t> as </a:t>
            </a:r>
            <a:r>
              <a:rPr lang="es-ES" sz="1200" i="1" dirty="0" err="1"/>
              <a:t>Lacticaseibacillus</a:t>
            </a:r>
            <a:r>
              <a:rPr lang="es-ES" sz="1200" i="1" dirty="0"/>
              <a:t> </a:t>
            </a:r>
            <a:r>
              <a:rPr lang="es-ES" sz="1200" i="1" dirty="0" err="1"/>
              <a:t>paracaseii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i="1" dirty="0"/>
              <a:t>Zheng et al.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2F93E-CBCD-CB8E-6E18-1808C0EB8BC6}"/>
              </a:ext>
            </a:extLst>
          </p:cNvPr>
          <p:cNvSpPr/>
          <p:nvPr/>
        </p:nvSpPr>
        <p:spPr>
          <a:xfrm>
            <a:off x="9552383" y="4450992"/>
            <a:ext cx="2273021" cy="274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22799-6B78-A7A6-B521-647E06B73398}"/>
              </a:ext>
            </a:extLst>
          </p:cNvPr>
          <p:cNvSpPr/>
          <p:nvPr/>
        </p:nvSpPr>
        <p:spPr>
          <a:xfrm>
            <a:off x="9552383" y="4725144"/>
            <a:ext cx="2273021" cy="274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BEC3D8-8639-9DFE-A8F4-79B3208D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25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241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916783-04EA-79FE-8AE1-F39E8E2C0C96}"/>
              </a:ext>
            </a:extLst>
          </p:cNvPr>
          <p:cNvGrpSpPr/>
          <p:nvPr/>
        </p:nvGrpSpPr>
        <p:grpSpPr>
          <a:xfrm>
            <a:off x="623392" y="602451"/>
            <a:ext cx="4503497" cy="5884802"/>
            <a:chOff x="6129007" y="602451"/>
            <a:chExt cx="4312223" cy="56348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742BBF-5A10-890A-0B6F-278A2EF5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9007" y="602451"/>
              <a:ext cx="4273222" cy="19655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15159E-6940-0763-7A15-16571F1D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007" y="2420888"/>
              <a:ext cx="4273222" cy="19695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34943-9127-5A59-DDF7-342A81BF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8008" y="4264217"/>
              <a:ext cx="4273222" cy="197309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523B1-8DB3-05E4-2536-D1FC20C32BF8}"/>
              </a:ext>
            </a:extLst>
          </p:cNvPr>
          <p:cNvGrpSpPr/>
          <p:nvPr/>
        </p:nvGrpSpPr>
        <p:grpSpPr>
          <a:xfrm>
            <a:off x="5270905" y="1117043"/>
            <a:ext cx="1086010" cy="1297684"/>
            <a:chOff x="10022875" y="2550915"/>
            <a:chExt cx="1086010" cy="2258589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AE3DCAE-67F9-A7F0-E56F-E4B71099112B}"/>
                </a:ext>
              </a:extLst>
            </p:cNvPr>
            <p:cNvSpPr/>
            <p:nvPr/>
          </p:nvSpPr>
          <p:spPr>
            <a:xfrm rot="10800000">
              <a:off x="10022875" y="2550915"/>
              <a:ext cx="107814" cy="2258589"/>
            </a:xfrm>
            <a:prstGeom prst="leftBrace">
              <a:avLst>
                <a:gd name="adj1" fmla="val 79692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B5A219-CE5F-AFED-D7B9-68A713580F47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482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100%</a:t>
              </a:r>
              <a:endParaRPr lang="LID4096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30530-FCD8-7E68-6082-7AD29427A92E}"/>
              </a:ext>
            </a:extLst>
          </p:cNvPr>
          <p:cNvGrpSpPr/>
          <p:nvPr/>
        </p:nvGrpSpPr>
        <p:grpSpPr>
          <a:xfrm>
            <a:off x="5308663" y="3003965"/>
            <a:ext cx="1086010" cy="1297684"/>
            <a:chOff x="10022875" y="2550915"/>
            <a:chExt cx="1086010" cy="2258589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0700505C-15FD-77E3-16EF-E637E010C74E}"/>
                </a:ext>
              </a:extLst>
            </p:cNvPr>
            <p:cNvSpPr/>
            <p:nvPr/>
          </p:nvSpPr>
          <p:spPr>
            <a:xfrm rot="10800000">
              <a:off x="10022875" y="2550915"/>
              <a:ext cx="107814" cy="2258589"/>
            </a:xfrm>
            <a:prstGeom prst="leftBrace">
              <a:avLst>
                <a:gd name="adj1" fmla="val 79692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33D95D-E1D8-8551-D171-E6715F048342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482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99%</a:t>
              </a:r>
              <a:endParaRPr lang="LID4096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3B87B-0E7C-49FB-82F6-5F135636B637}"/>
              </a:ext>
            </a:extLst>
          </p:cNvPr>
          <p:cNvGrpSpPr/>
          <p:nvPr/>
        </p:nvGrpSpPr>
        <p:grpSpPr>
          <a:xfrm>
            <a:off x="5308663" y="5008734"/>
            <a:ext cx="1086010" cy="1297684"/>
            <a:chOff x="10022875" y="2550915"/>
            <a:chExt cx="1086010" cy="225858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14D0E058-05FD-5FE2-AA5B-1C16AA5C0EE7}"/>
                </a:ext>
              </a:extLst>
            </p:cNvPr>
            <p:cNvSpPr/>
            <p:nvPr/>
          </p:nvSpPr>
          <p:spPr>
            <a:xfrm rot="10800000">
              <a:off x="10022875" y="2550915"/>
              <a:ext cx="107814" cy="2258589"/>
            </a:xfrm>
            <a:prstGeom prst="leftBrace">
              <a:avLst>
                <a:gd name="adj1" fmla="val 79692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E75D2-4EDF-52A1-E4EA-9AF310FD3860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482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97%</a:t>
              </a:r>
              <a:endParaRPr lang="LID4096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6D732-F60D-3E9D-6DF7-F1DBF17A2EBE}"/>
              </a:ext>
            </a:extLst>
          </p:cNvPr>
          <p:cNvGrpSpPr/>
          <p:nvPr/>
        </p:nvGrpSpPr>
        <p:grpSpPr>
          <a:xfrm>
            <a:off x="4537075" y="2743200"/>
            <a:ext cx="7208205" cy="1512053"/>
            <a:chOff x="4537075" y="2743200"/>
            <a:chExt cx="7208205" cy="15120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7ED8C1-DCBC-DEB8-B156-2F15F124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507" y="3252105"/>
              <a:ext cx="5332773" cy="100314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5704F0-B0C8-19B7-0EF0-F2F1C57693EB}"/>
                </a:ext>
              </a:extLst>
            </p:cNvPr>
            <p:cNvSpPr/>
            <p:nvPr/>
          </p:nvSpPr>
          <p:spPr>
            <a:xfrm>
              <a:off x="10848527" y="3850230"/>
              <a:ext cx="648073" cy="2268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0A734-0CF1-1BA7-5E8B-D093C8236EFA}"/>
                </a:ext>
              </a:extLst>
            </p:cNvPr>
            <p:cNvSpPr/>
            <p:nvPr/>
          </p:nvSpPr>
          <p:spPr>
            <a:xfrm>
              <a:off x="4537075" y="2743200"/>
              <a:ext cx="282575" cy="1000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99E9322-B2FA-0295-E542-9E59EA354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507" y="4331866"/>
            <a:ext cx="5332773" cy="2181770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83602043-D217-C34E-E71A-7BA69BCA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26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241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E5446-1EB1-BC7E-3DED-E1D7359E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 r="49701"/>
          <a:stretch/>
        </p:blipFill>
        <p:spPr>
          <a:xfrm>
            <a:off x="1055441" y="1412776"/>
            <a:ext cx="4235468" cy="4424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AA971-9A1B-5A89-2160-36D721E4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55" y="2721309"/>
            <a:ext cx="2311390" cy="164379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FDD353E-BD13-6416-89D5-3203C387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8C152-8E82-22BD-E678-61FAE45FF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034"/>
          <a:stretch/>
        </p:blipFill>
        <p:spPr>
          <a:xfrm>
            <a:off x="5265683" y="1412776"/>
            <a:ext cx="4210271" cy="4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27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CH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5FEBF2-B718-C42F-4C8B-FC0F0B56B180}"/>
              </a:ext>
            </a:extLst>
          </p:cNvPr>
          <p:cNvSpPr/>
          <p:nvPr/>
        </p:nvSpPr>
        <p:spPr>
          <a:xfrm>
            <a:off x="2491631" y="5589240"/>
            <a:ext cx="7560840" cy="7409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E4BFF-6BEC-B85B-4494-886693C91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3"/>
          <a:stretch/>
        </p:blipFill>
        <p:spPr>
          <a:xfrm>
            <a:off x="1720740" y="1556792"/>
            <a:ext cx="8911764" cy="4763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F2128-58CE-1685-42F1-3D1B27A3EF77}"/>
              </a:ext>
            </a:extLst>
          </p:cNvPr>
          <p:cNvSpPr txBox="1"/>
          <p:nvPr/>
        </p:nvSpPr>
        <p:spPr>
          <a:xfrm>
            <a:off x="8976320" y="833286"/>
            <a:ext cx="2376264" cy="938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```{r}</a:t>
            </a:r>
          </a:p>
          <a:p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ggplot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(…) +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   … +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facet_wrap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(~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inoculum+fruit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…)</a:t>
            </a:r>
          </a:p>
          <a:p>
            <a:r>
              <a:rPr lang="en-CH" sz="1100" dirty="0"/>
              <a:t>```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B8A4F12-326D-19B4-B329-CC1DF08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3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EE445B5-106C-F884-07B3-94A4D902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29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634FE-68A4-B280-A85C-8766B9745CC7}"/>
              </a:ext>
            </a:extLst>
          </p:cNvPr>
          <p:cNvSpPr txBox="1"/>
          <p:nvPr/>
        </p:nvSpPr>
        <p:spPr>
          <a:xfrm>
            <a:off x="3468423" y="1052736"/>
            <a:ext cx="525515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latin typeface="Segoe UI" panose="020B0502040204020203" pitchFamily="34" charset="0"/>
                <a:cs typeface="Segoe UI" panose="020B0502040204020203" pitchFamily="34" charset="0"/>
              </a:rPr>
              <a:t>Copy of BLAST results saved on </a:t>
            </a:r>
            <a:r>
              <a:rPr lang="en-US" sz="1200" i="1" u="sng" dirty="0">
                <a:latin typeface="Segoe UI" panose="020B0502040204020203" pitchFamily="34" charset="0"/>
                <a:cs typeface="Segoe UI" panose="020B0502040204020203" pitchFamily="34" charset="0"/>
              </a:rPr>
              <a:t>Barney</a:t>
            </a:r>
            <a:r>
              <a:rPr lang="en-US" sz="1200" u="sng" dirty="0">
                <a:latin typeface="Segoe UI" panose="020B0502040204020203" pitchFamily="34" charset="0"/>
                <a:cs typeface="Segoe UI" panose="020B0502040204020203" pitchFamily="34" charset="0"/>
              </a:rPr>
              <a:t> server</a:t>
            </a:r>
          </a:p>
          <a:p>
            <a:pPr algn="ctr"/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200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mnt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200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raidarray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/home/etu08/</a:t>
            </a:r>
            <a:r>
              <a:rPr lang="en-US" sz="1200" b="1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Blast_16SrRNAs_vs_ASVs_results.txt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611EF-C05D-6B9D-94A8-55A24F9FC4B4}"/>
              </a:ext>
            </a:extLst>
          </p:cNvPr>
          <p:cNvSpPr txBox="1"/>
          <p:nvPr/>
        </p:nvSpPr>
        <p:spPr>
          <a:xfrm>
            <a:off x="1055440" y="764704"/>
            <a:ext cx="2412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curnalg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still down…</a:t>
            </a:r>
            <a:endParaRPr lang="LID4096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33F3FDD-1160-90AF-FB8A-60CB6ED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D18488-45A9-D5B7-E7D4-473C779C91A5}"/>
              </a:ext>
            </a:extLst>
          </p:cNvPr>
          <p:cNvGrpSpPr/>
          <p:nvPr/>
        </p:nvGrpSpPr>
        <p:grpSpPr>
          <a:xfrm>
            <a:off x="706201" y="1850595"/>
            <a:ext cx="5544616" cy="4452142"/>
            <a:chOff x="1343472" y="1819668"/>
            <a:chExt cx="5544616" cy="44521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ED42B9-3856-FA68-459E-6F656AE5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470"/>
            <a:stretch/>
          </p:blipFill>
          <p:spPr>
            <a:xfrm>
              <a:off x="1343472" y="1819668"/>
              <a:ext cx="5544616" cy="44521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7C9367-69BD-A9C7-240E-0CEA6FE4ED12}"/>
                </a:ext>
              </a:extLst>
            </p:cNvPr>
            <p:cNvSpPr/>
            <p:nvPr/>
          </p:nvSpPr>
          <p:spPr>
            <a:xfrm>
              <a:off x="1559496" y="2420888"/>
              <a:ext cx="5184576" cy="360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29E973-7EC8-29BB-F523-8AFBC447AAEC}"/>
              </a:ext>
            </a:extLst>
          </p:cNvPr>
          <p:cNvGrpSpPr/>
          <p:nvPr/>
        </p:nvGrpSpPr>
        <p:grpSpPr>
          <a:xfrm>
            <a:off x="7025103" y="2404634"/>
            <a:ext cx="4460696" cy="3112598"/>
            <a:chOff x="7032104" y="2426150"/>
            <a:chExt cx="4460696" cy="31125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5ACB5F-156A-CB4F-6AC0-1070D009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104" y="2426150"/>
              <a:ext cx="4460696" cy="31125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628DDD-3815-9DD2-5A55-60DF6272180D}"/>
                </a:ext>
              </a:extLst>
            </p:cNvPr>
            <p:cNvSpPr/>
            <p:nvPr/>
          </p:nvSpPr>
          <p:spPr>
            <a:xfrm>
              <a:off x="9264352" y="3011424"/>
              <a:ext cx="751376" cy="1767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7AA13C-DDD2-B4A1-72DA-A35E68C2CD88}"/>
                </a:ext>
              </a:extLst>
            </p:cNvPr>
            <p:cNvSpPr/>
            <p:nvPr/>
          </p:nvSpPr>
          <p:spPr>
            <a:xfrm>
              <a:off x="7124656" y="3669792"/>
              <a:ext cx="2007152" cy="158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4AD549-E24C-83CF-3DAF-900D11ACF3A3}"/>
                </a:ext>
              </a:extLst>
            </p:cNvPr>
            <p:cNvSpPr/>
            <p:nvPr/>
          </p:nvSpPr>
          <p:spPr>
            <a:xfrm>
              <a:off x="7400544" y="2779776"/>
              <a:ext cx="1725168" cy="1691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235186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CEC53B0-0C72-AC72-50E2-6CC29714F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1" t="2563" r="3292" b="3485"/>
          <a:stretch/>
        </p:blipFill>
        <p:spPr>
          <a:xfrm>
            <a:off x="8687843" y="4314405"/>
            <a:ext cx="491750" cy="49175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A33FE1-F742-B5FF-5152-485D43FCADB3}"/>
              </a:ext>
            </a:extLst>
          </p:cNvPr>
          <p:cNvSpPr txBox="1"/>
          <p:nvPr/>
        </p:nvSpPr>
        <p:spPr>
          <a:xfrm>
            <a:off x="9170985" y="1772816"/>
            <a:ext cx="1412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ASVs from metagenomes</a:t>
            </a:r>
            <a:endParaRPr lang="en-CH" sz="1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797E1-2EB0-0AED-6EE8-9FDE4010B06D}"/>
              </a:ext>
            </a:extLst>
          </p:cNvPr>
          <p:cNvSpPr/>
          <p:nvPr/>
        </p:nvSpPr>
        <p:spPr>
          <a:xfrm>
            <a:off x="8862330" y="2331939"/>
            <a:ext cx="2045302" cy="204530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93A3A-B29A-D527-8D64-9E98F457C3DC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862330" y="3354590"/>
            <a:ext cx="111993" cy="11427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C9D5E7-FB3D-3674-8247-BF8A91177A7C}"/>
              </a:ext>
            </a:extLst>
          </p:cNvPr>
          <p:cNvCxnSpPr>
            <a:cxnSpLocks/>
          </p:cNvCxnSpPr>
          <p:nvPr/>
        </p:nvCxnSpPr>
        <p:spPr>
          <a:xfrm flipV="1">
            <a:off x="8976704" y="4380623"/>
            <a:ext cx="904875" cy="11668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EA6CB8-C01E-E443-ACEE-8E12C9444E61}"/>
              </a:ext>
            </a:extLst>
          </p:cNvPr>
          <p:cNvSpPr txBox="1"/>
          <p:nvPr/>
        </p:nvSpPr>
        <p:spPr>
          <a:xfrm>
            <a:off x="9480376" y="4481558"/>
            <a:ext cx="1584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Culture-independent</a:t>
            </a:r>
            <a:endParaRPr lang="LID4096" sz="11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FCA58CE-0248-7A37-76E6-C66DF6E0869C}"/>
              </a:ext>
            </a:extLst>
          </p:cNvPr>
          <p:cNvGrpSpPr/>
          <p:nvPr/>
        </p:nvGrpSpPr>
        <p:grpSpPr>
          <a:xfrm>
            <a:off x="9020580" y="2431843"/>
            <a:ext cx="1890648" cy="1969715"/>
            <a:chOff x="939573" y="2549004"/>
            <a:chExt cx="3044907" cy="317224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73D0B6-7206-C1E0-A416-592E31E85A3A}"/>
                </a:ext>
              </a:extLst>
            </p:cNvPr>
            <p:cNvSpPr/>
            <p:nvPr/>
          </p:nvSpPr>
          <p:spPr>
            <a:xfrm>
              <a:off x="939573" y="2707442"/>
              <a:ext cx="1627412" cy="162741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27A082-38B1-B622-557C-A8A6C8F9F54A}"/>
                </a:ext>
              </a:extLst>
            </p:cNvPr>
            <p:cNvSpPr/>
            <p:nvPr/>
          </p:nvSpPr>
          <p:spPr>
            <a:xfrm>
              <a:off x="2339940" y="4212673"/>
              <a:ext cx="901065" cy="901065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06640E-2C26-5685-A904-50CE58D60B29}"/>
                </a:ext>
              </a:extLst>
            </p:cNvPr>
            <p:cNvSpPr/>
            <p:nvPr/>
          </p:nvSpPr>
          <p:spPr>
            <a:xfrm>
              <a:off x="2721830" y="3370427"/>
              <a:ext cx="338190" cy="33819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F1F147-EFF9-7025-4CEE-F3F357252072}"/>
                </a:ext>
              </a:extLst>
            </p:cNvPr>
            <p:cNvSpPr/>
            <p:nvPr/>
          </p:nvSpPr>
          <p:spPr>
            <a:xfrm>
              <a:off x="1713718" y="4450547"/>
              <a:ext cx="338190" cy="33819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D87EAE-BDA2-6672-2873-03F65F93F15C}"/>
                </a:ext>
              </a:extLst>
            </p:cNvPr>
            <p:cNvGrpSpPr/>
            <p:nvPr/>
          </p:nvGrpSpPr>
          <p:grpSpPr>
            <a:xfrm>
              <a:off x="1143940" y="3093002"/>
              <a:ext cx="2002877" cy="1921042"/>
              <a:chOff x="3184602" y="2703558"/>
              <a:chExt cx="3225653" cy="309385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EBEA35-581D-F09A-8AC1-F7D88A428D9D}"/>
                  </a:ext>
                </a:extLst>
              </p:cNvPr>
              <p:cNvSpPr/>
              <p:nvPr/>
            </p:nvSpPr>
            <p:spPr>
              <a:xfrm>
                <a:off x="5843615" y="5545028"/>
                <a:ext cx="252385" cy="25238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EAD1F6-6D93-E71F-A3A1-C41DE93D67D8}"/>
                  </a:ext>
                </a:extLst>
              </p:cNvPr>
              <p:cNvSpPr/>
              <p:nvPr/>
            </p:nvSpPr>
            <p:spPr>
              <a:xfrm>
                <a:off x="6074330" y="5209103"/>
                <a:ext cx="335925" cy="33592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B069113-BB66-6FA9-068B-E71ADA31B789}"/>
                  </a:ext>
                </a:extLst>
              </p:cNvPr>
              <p:cNvSpPr/>
              <p:nvPr/>
            </p:nvSpPr>
            <p:spPr>
              <a:xfrm>
                <a:off x="4259439" y="5065444"/>
                <a:ext cx="252384" cy="252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4EF5F36-CC18-A885-B74D-D6D13867CAF2}"/>
                  </a:ext>
                </a:extLst>
              </p:cNvPr>
              <p:cNvSpPr/>
              <p:nvPr/>
            </p:nvSpPr>
            <p:spPr>
              <a:xfrm>
                <a:off x="5339916" y="4704679"/>
                <a:ext cx="720080" cy="72008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BAFD93-BE5B-14CB-F7A8-1145954E8A09}"/>
                  </a:ext>
                </a:extLst>
              </p:cNvPr>
              <p:cNvSpPr/>
              <p:nvPr/>
            </p:nvSpPr>
            <p:spPr>
              <a:xfrm>
                <a:off x="5884170" y="3318346"/>
                <a:ext cx="252384" cy="25238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904C3A1-70E1-3526-A1B4-4DAEDDC36236}"/>
                  </a:ext>
                </a:extLst>
              </p:cNvPr>
              <p:cNvSpPr/>
              <p:nvPr/>
            </p:nvSpPr>
            <p:spPr>
              <a:xfrm>
                <a:off x="4453976" y="2703558"/>
                <a:ext cx="792088" cy="7920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376CC74-3A80-2805-DE99-A13653FA398A}"/>
                  </a:ext>
                </a:extLst>
              </p:cNvPr>
              <p:cNvSpPr/>
              <p:nvPr/>
            </p:nvSpPr>
            <p:spPr>
              <a:xfrm>
                <a:off x="3184602" y="3263495"/>
                <a:ext cx="1183206" cy="11832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D3DF6D-A081-1340-6604-8A357683A023}"/>
                </a:ext>
              </a:extLst>
            </p:cNvPr>
            <p:cNvSpPr txBox="1"/>
            <p:nvPr/>
          </p:nvSpPr>
          <p:spPr>
            <a:xfrm>
              <a:off x="2916004" y="3996649"/>
              <a:ext cx="1068476" cy="395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c</a:t>
              </a:r>
              <a:endParaRPr lang="LID4096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D78272-71C4-C6AE-F1C6-7E36A647128F}"/>
                </a:ext>
              </a:extLst>
            </p:cNvPr>
            <p:cNvSpPr txBox="1"/>
            <p:nvPr/>
          </p:nvSpPr>
          <p:spPr>
            <a:xfrm>
              <a:off x="2699980" y="306054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b</a:t>
              </a:r>
              <a:endParaRPr lang="LID4096" sz="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4BB6A0-213E-CC23-0739-8410C77D4769}"/>
                </a:ext>
              </a:extLst>
            </p:cNvPr>
            <p:cNvSpPr txBox="1"/>
            <p:nvPr/>
          </p:nvSpPr>
          <p:spPr>
            <a:xfrm>
              <a:off x="971788" y="478873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d</a:t>
              </a:r>
              <a:endParaRPr lang="LID4096" sz="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3AF7BE-1E0D-7B60-C1A6-3709A6B88D7C}"/>
                </a:ext>
              </a:extLst>
            </p:cNvPr>
            <p:cNvSpPr txBox="1"/>
            <p:nvPr/>
          </p:nvSpPr>
          <p:spPr>
            <a:xfrm>
              <a:off x="1991543" y="2549004"/>
              <a:ext cx="1068477" cy="39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a</a:t>
              </a:r>
              <a:endParaRPr lang="LID4096" sz="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384EA3-B996-4207-11E4-3B44575CCC9A}"/>
                </a:ext>
              </a:extLst>
            </p:cNvPr>
            <p:cNvSpPr txBox="1"/>
            <p:nvPr/>
          </p:nvSpPr>
          <p:spPr>
            <a:xfrm>
              <a:off x="1013453" y="3178950"/>
              <a:ext cx="714561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ASV1</a:t>
              </a:r>
              <a:endParaRPr lang="LID4096" sz="600" b="1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F01A7A-6A86-8C60-9E46-FA0AA1504002}"/>
                </a:ext>
              </a:extLst>
            </p:cNvPr>
            <p:cNvSpPr txBox="1"/>
            <p:nvPr/>
          </p:nvSpPr>
          <p:spPr>
            <a:xfrm>
              <a:off x="1601357" y="2876353"/>
              <a:ext cx="665957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F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ASV2</a:t>
              </a:r>
              <a:endParaRPr lang="LID4096" sz="600" b="1" dirty="0">
                <a:solidFill>
                  <a:srgbClr val="00B0F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C7F6A-F185-A1CE-E578-6F621F8D4BEF}"/>
                </a:ext>
              </a:extLst>
            </p:cNvPr>
            <p:cNvSpPr txBox="1"/>
            <p:nvPr/>
          </p:nvSpPr>
          <p:spPr>
            <a:xfrm>
              <a:off x="2805974" y="3717020"/>
              <a:ext cx="65704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ASV3</a:t>
              </a:r>
              <a:endParaRPr lang="LID4096" sz="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334EF8-6E55-F3E8-A0FF-DB396EE325A6}"/>
                </a:ext>
              </a:extLst>
            </p:cNvPr>
            <p:cNvSpPr txBox="1"/>
            <p:nvPr/>
          </p:nvSpPr>
          <p:spPr>
            <a:xfrm>
              <a:off x="1143940" y="4465620"/>
              <a:ext cx="62231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ASV4</a:t>
              </a:r>
              <a:endParaRPr lang="LID4096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02CEF0-4D3E-A75F-D48B-C1A3B623EDAE}"/>
                </a:ext>
              </a:extLst>
            </p:cNvPr>
            <p:cNvSpPr txBox="1"/>
            <p:nvPr/>
          </p:nvSpPr>
          <p:spPr>
            <a:xfrm>
              <a:off x="2279577" y="4005065"/>
              <a:ext cx="591538" cy="989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ASV5</a:t>
              </a:r>
              <a:endParaRPr lang="LID4096" sz="600" b="1" dirty="0">
                <a:solidFill>
                  <a:srgbClr val="00B050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D4D77C3-D330-2A84-9732-8C4289584FA8}"/>
                </a:ext>
              </a:extLst>
            </p:cNvPr>
            <p:cNvSpPr txBox="1"/>
            <p:nvPr/>
          </p:nvSpPr>
          <p:spPr>
            <a:xfrm>
              <a:off x="3201901" y="4623485"/>
              <a:ext cx="637398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92D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ASV6</a:t>
              </a:r>
              <a:endParaRPr lang="LID4096" sz="600" b="1" dirty="0">
                <a:solidFill>
                  <a:srgbClr val="92D05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45F624-701F-EF65-3534-699B2D91292A}"/>
                </a:ext>
              </a:extLst>
            </p:cNvPr>
            <p:cNvSpPr txBox="1"/>
            <p:nvPr/>
          </p:nvSpPr>
          <p:spPr>
            <a:xfrm>
              <a:off x="2602339" y="5127479"/>
              <a:ext cx="638665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C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ASV7</a:t>
              </a:r>
              <a:endParaRPr lang="LID4096" sz="600" b="1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3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51DC6F7-C583-1F71-E821-81EDDCEB1CE6}"/>
              </a:ext>
            </a:extLst>
          </p:cNvPr>
          <p:cNvGrpSpPr/>
          <p:nvPr/>
        </p:nvGrpSpPr>
        <p:grpSpPr>
          <a:xfrm>
            <a:off x="767408" y="4637774"/>
            <a:ext cx="2369016" cy="675149"/>
            <a:chOff x="77194" y="5242858"/>
            <a:chExt cx="3815323" cy="1087338"/>
          </a:xfrm>
        </p:grpSpPr>
        <p:pic>
          <p:nvPicPr>
            <p:cNvPr id="92" name="Picture 4" descr="Genomics">
              <a:extLst>
                <a:ext uri="{FF2B5EF4-FFF2-40B4-BE49-F238E27FC236}">
                  <a16:creationId xmlns:a16="http://schemas.microsoft.com/office/drawing/2014/main" id="{44F828A2-FB64-21DC-972D-E27E77E40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153" y="5242858"/>
              <a:ext cx="1249404" cy="108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Genomics">
              <a:extLst>
                <a:ext uri="{FF2B5EF4-FFF2-40B4-BE49-F238E27FC236}">
                  <a16:creationId xmlns:a16="http://schemas.microsoft.com/office/drawing/2014/main" id="{B800F706-D052-D3BC-2407-1D6E58D41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" y="5242858"/>
              <a:ext cx="1249404" cy="108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" descr="Genomics">
              <a:extLst>
                <a:ext uri="{FF2B5EF4-FFF2-40B4-BE49-F238E27FC236}">
                  <a16:creationId xmlns:a16="http://schemas.microsoft.com/office/drawing/2014/main" id="{4C34C1D8-1350-1092-5C25-B9E435C25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113" y="5242858"/>
              <a:ext cx="1249404" cy="108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5B6136A8-BCDF-523A-7741-D787B889A9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69" y="5126615"/>
            <a:ext cx="1274794" cy="1257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82D32AB-4D51-246D-79F3-40C498781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4575" y="5311182"/>
            <a:ext cx="1274794" cy="11060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99B476B-738E-494A-4BD7-E8C033D832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7229" y="5119084"/>
            <a:ext cx="1274794" cy="12342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8FB019-7FBD-D283-6329-5AFFA3D1C6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2304" y="5474579"/>
            <a:ext cx="1274794" cy="12343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5EB8406-73A7-3471-E826-0E65E98CF3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1627" y="5482610"/>
            <a:ext cx="1274794" cy="10545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8DC4E-AA77-A928-81F5-48519D2C9A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1927" y="5661248"/>
            <a:ext cx="1274794" cy="11429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7E274C1-EB31-8F06-36CF-449870361F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6852" y="5661248"/>
            <a:ext cx="1274794" cy="11797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65185E11-AA14-6DA1-C861-78079A12F2A4}"/>
              </a:ext>
            </a:extLst>
          </p:cNvPr>
          <p:cNvSpPr txBox="1"/>
          <p:nvPr/>
        </p:nvSpPr>
        <p:spPr>
          <a:xfrm>
            <a:off x="8558132" y="4883073"/>
            <a:ext cx="20162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16S rRNA amplicon sequences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A2F4456-C147-CE2C-A21D-CB9DA97BF9D8}"/>
              </a:ext>
            </a:extLst>
          </p:cNvPr>
          <p:cNvSpPr txBox="1"/>
          <p:nvPr/>
        </p:nvSpPr>
        <p:spPr>
          <a:xfrm>
            <a:off x="3755402" y="1844824"/>
            <a:ext cx="274575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 bacteria + 1 yeast</a:t>
            </a:r>
            <a:endParaRPr lang="en-GB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GB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ESL0961 -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ESL0965 -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ESL0967 -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ESL0969 -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ESL0962 -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parabuchneri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ESL0970 -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parabuchneri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ESL0976 -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hilgardii </a:t>
            </a:r>
          </a:p>
          <a:p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ESL0964 -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ESL0966 -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ESL0968 -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ESL0971 -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ESL0972 -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ESL0974 -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ESL0963 -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ghanensis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ESL0975 </a:t>
            </a:r>
            <a:r>
              <a:rPr lang="en-GB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GB" sz="11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Brettanomyces </a:t>
            </a:r>
            <a:r>
              <a:rPr lang="en-GB" sz="1100" i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bruxellensis</a:t>
            </a:r>
            <a:endParaRPr lang="en-GB" sz="1100" i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94AC127-08C6-4B62-C6A8-924AAC87CE21}"/>
              </a:ext>
            </a:extLst>
          </p:cNvPr>
          <p:cNvSpPr txBox="1"/>
          <p:nvPr/>
        </p:nvSpPr>
        <p:spPr>
          <a:xfrm>
            <a:off x="6993608" y="1844824"/>
            <a:ext cx="1262632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many?</a:t>
            </a:r>
          </a:p>
          <a:p>
            <a:pPr algn="ct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ASVs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ASV2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ASV3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ASV4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ASV5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ASV6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ASV8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ASV9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ASV10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ASV11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ASVn</a:t>
            </a:r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DC072EFB-4087-94AF-D258-E105C9CDA3FD}"/>
              </a:ext>
            </a:extLst>
          </p:cNvPr>
          <p:cNvSpPr/>
          <p:nvPr/>
        </p:nvSpPr>
        <p:spPr>
          <a:xfrm>
            <a:off x="3511855" y="2261313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E2E9065-6D5B-AF00-146A-C7D72BE26760}"/>
              </a:ext>
            </a:extLst>
          </p:cNvPr>
          <p:cNvSpPr/>
          <p:nvPr/>
        </p:nvSpPr>
        <p:spPr>
          <a:xfrm>
            <a:off x="3511855" y="3103955"/>
            <a:ext cx="111506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8E4EB82-9607-61CD-7D71-5F117C089C1E}"/>
              </a:ext>
            </a:extLst>
          </p:cNvPr>
          <p:cNvSpPr/>
          <p:nvPr/>
        </p:nvSpPr>
        <p:spPr>
          <a:xfrm>
            <a:off x="3511856" y="3945409"/>
            <a:ext cx="111506" cy="1347468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3283A2A-98D2-C043-8873-16CDFD9CBDDC}"/>
              </a:ext>
            </a:extLst>
          </p:cNvPr>
          <p:cNvSpPr/>
          <p:nvPr/>
        </p:nvSpPr>
        <p:spPr>
          <a:xfrm>
            <a:off x="3511855" y="5431335"/>
            <a:ext cx="116093" cy="277160"/>
          </a:xfrm>
          <a:prstGeom prst="leftBrace">
            <a:avLst>
              <a:gd name="adj1" fmla="val 3845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4A3E-F1BE-97BB-8E91-BFC543088F3E}"/>
              </a:ext>
            </a:extLst>
          </p:cNvPr>
          <p:cNvSpPr txBox="1"/>
          <p:nvPr/>
        </p:nvSpPr>
        <p:spPr>
          <a:xfrm rot="16200000">
            <a:off x="3071385" y="2477808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1</a:t>
            </a:r>
            <a:endParaRPr lang="LID4096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D56A6-A640-4C59-A056-FDD05BF5F8AF}"/>
              </a:ext>
            </a:extLst>
          </p:cNvPr>
          <p:cNvSpPr txBox="1"/>
          <p:nvPr/>
        </p:nvSpPr>
        <p:spPr>
          <a:xfrm rot="16200000">
            <a:off x="3071385" y="3329820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2</a:t>
            </a:r>
            <a:endParaRPr lang="LID4096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B4B66-785E-C162-CB3A-BA8BCAA825B3}"/>
              </a:ext>
            </a:extLst>
          </p:cNvPr>
          <p:cNvSpPr txBox="1"/>
          <p:nvPr/>
        </p:nvSpPr>
        <p:spPr>
          <a:xfrm rot="16200000">
            <a:off x="3071384" y="4488726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3</a:t>
            </a:r>
            <a:endParaRPr lang="LID4096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E3F93-36D6-5255-08A9-0B46ADCA6FE7}"/>
              </a:ext>
            </a:extLst>
          </p:cNvPr>
          <p:cNvSpPr txBox="1"/>
          <p:nvPr/>
        </p:nvSpPr>
        <p:spPr>
          <a:xfrm rot="16200000">
            <a:off x="3071384" y="5430136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4</a:t>
            </a:r>
            <a:endParaRPr lang="LID4096" sz="9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ACC19-0203-FD9C-DB36-D13D9A1EFC4C}"/>
              </a:ext>
            </a:extLst>
          </p:cNvPr>
          <p:cNvGrpSpPr/>
          <p:nvPr/>
        </p:nvGrpSpPr>
        <p:grpSpPr>
          <a:xfrm>
            <a:off x="892422" y="1916832"/>
            <a:ext cx="2303429" cy="2617638"/>
            <a:chOff x="2314416" y="1634768"/>
            <a:chExt cx="2787150" cy="31673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160B5-D813-8DFD-A62B-AAEE0695CA0D}"/>
                </a:ext>
              </a:extLst>
            </p:cNvPr>
            <p:cNvSpPr txBox="1"/>
            <p:nvPr/>
          </p:nvSpPr>
          <p:spPr>
            <a:xfrm>
              <a:off x="2947316" y="1634768"/>
              <a:ext cx="1599379" cy="633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Genomes from isolates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0DD2BE-8CA6-68EA-7286-3BFD5E502922}"/>
                </a:ext>
              </a:extLst>
            </p:cNvPr>
            <p:cNvSpPr/>
            <p:nvPr/>
          </p:nvSpPr>
          <p:spPr>
            <a:xfrm>
              <a:off x="2734032" y="2316814"/>
              <a:ext cx="2045302" cy="204530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D7F472-61F2-AFCE-2778-28FC853B8357}"/>
                </a:ext>
              </a:extLst>
            </p:cNvPr>
            <p:cNvGrpSpPr/>
            <p:nvPr/>
          </p:nvGrpSpPr>
          <p:grpSpPr>
            <a:xfrm>
              <a:off x="2314416" y="2309611"/>
              <a:ext cx="2787150" cy="2492500"/>
              <a:chOff x="4177547" y="2777213"/>
              <a:chExt cx="2787150" cy="24925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4F7B4CB-7A6D-AF21-E8CE-ADEA434850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0539" t="6479" r="1094" b="5570"/>
              <a:stretch/>
            </p:blipFill>
            <p:spPr>
              <a:xfrm>
                <a:off x="4177547" y="4608547"/>
                <a:ext cx="793563" cy="596035"/>
              </a:xfrm>
              <a:prstGeom prst="rect">
                <a:avLst/>
              </a:prstGeom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484DE3-AE84-2FA7-CE6D-742EBE1B95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96469" y="3806712"/>
                <a:ext cx="111993" cy="1142714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FABFE92-7ED0-D28F-D11D-7EC18D0C1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0843" y="4832745"/>
                <a:ext cx="904875" cy="11668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713D66-B782-F513-6092-DA2331A9374C}"/>
                  </a:ext>
                </a:extLst>
              </p:cNvPr>
              <p:cNvSpPr txBox="1"/>
              <p:nvPr/>
            </p:nvSpPr>
            <p:spPr>
              <a:xfrm>
                <a:off x="5231904" y="4953165"/>
                <a:ext cx="1732793" cy="316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Culture-dependent</a:t>
                </a:r>
                <a:endParaRPr lang="LID4096" sz="1100" dirty="0"/>
              </a:p>
            </p:txBody>
          </p:sp>
          <p:pic>
            <p:nvPicPr>
              <p:cNvPr id="33" name="Picture 2" descr="Bacteria: Types, characteristics, where they live, hazards, and more">
                <a:extLst>
                  <a:ext uri="{FF2B5EF4-FFF2-40B4-BE49-F238E27FC236}">
                    <a16:creationId xmlns:a16="http://schemas.microsoft.com/office/drawing/2014/main" id="{C140D7C3-7339-6249-BDB4-C3A8790D0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37" t="13942" r="29872" b="15721"/>
              <a:stretch/>
            </p:blipFill>
            <p:spPr bwMode="auto">
              <a:xfrm>
                <a:off x="4600058" y="2777213"/>
                <a:ext cx="2045732" cy="2045732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9D35711-A923-2B10-6253-B0DDF494FD00}"/>
              </a:ext>
            </a:extLst>
          </p:cNvPr>
          <p:cNvSpPr txBox="1"/>
          <p:nvPr/>
        </p:nvSpPr>
        <p:spPr>
          <a:xfrm>
            <a:off x="3278432" y="1797175"/>
            <a:ext cx="8826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Species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1CD177-A3FC-113C-F902-581CA044BC0E}"/>
              </a:ext>
            </a:extLst>
          </p:cNvPr>
          <p:cNvSpPr txBox="1"/>
          <p:nvPr/>
        </p:nvSpPr>
        <p:spPr>
          <a:xfrm>
            <a:off x="3554374" y="245740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ID4096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53389-7061-BBD6-4D4D-6790B2814E7C}"/>
              </a:ext>
            </a:extLst>
          </p:cNvPr>
          <p:cNvSpPr txBox="1"/>
          <p:nvPr/>
        </p:nvSpPr>
        <p:spPr>
          <a:xfrm>
            <a:off x="3554374" y="312770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ID4096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E76982-A2A2-973D-9F93-ABAD2AFC4363}"/>
              </a:ext>
            </a:extLst>
          </p:cNvPr>
          <p:cNvSpPr txBox="1"/>
          <p:nvPr/>
        </p:nvSpPr>
        <p:spPr>
          <a:xfrm>
            <a:off x="3554374" y="355843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ID4096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8A9BA0-F520-E374-EF4D-D4FF95C6EC05}"/>
              </a:ext>
            </a:extLst>
          </p:cNvPr>
          <p:cNvSpPr txBox="1"/>
          <p:nvPr/>
        </p:nvSpPr>
        <p:spPr>
          <a:xfrm>
            <a:off x="3554374" y="4337467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ID4096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27E08-741F-6CA0-9532-A3CEF8EBF0BA}"/>
              </a:ext>
            </a:extLst>
          </p:cNvPr>
          <p:cNvSpPr txBox="1"/>
          <p:nvPr/>
        </p:nvSpPr>
        <p:spPr>
          <a:xfrm>
            <a:off x="3554374" y="5105807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LID4096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96F58A-73D6-0602-B0AA-B6B6CBE28260}"/>
              </a:ext>
            </a:extLst>
          </p:cNvPr>
          <p:cNvSpPr txBox="1"/>
          <p:nvPr/>
        </p:nvSpPr>
        <p:spPr>
          <a:xfrm>
            <a:off x="3554374" y="5471129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LID4096"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20384E-EC44-E6E3-E922-81FD2C85A8E3}"/>
              </a:ext>
            </a:extLst>
          </p:cNvPr>
          <p:cNvCxnSpPr/>
          <p:nvPr/>
        </p:nvCxnSpPr>
        <p:spPr>
          <a:xfrm>
            <a:off x="3719736" y="2043841"/>
            <a:ext cx="0" cy="3416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>
            <a:extLst>
              <a:ext uri="{FF2B5EF4-FFF2-40B4-BE49-F238E27FC236}">
                <a16:creationId xmlns:a16="http://schemas.microsoft.com/office/drawing/2014/main" id="{D45DE985-6101-78FF-D4B2-AFB8B9D11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92" r="42604" b="78084"/>
          <a:stretch/>
        </p:blipFill>
        <p:spPr bwMode="auto">
          <a:xfrm>
            <a:off x="8256240" y="4056848"/>
            <a:ext cx="591754" cy="59175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00B011B-017E-B300-828A-C7938655C5DC}"/>
              </a:ext>
            </a:extLst>
          </p:cNvPr>
          <p:cNvGrpSpPr/>
          <p:nvPr/>
        </p:nvGrpSpPr>
        <p:grpSpPr>
          <a:xfrm>
            <a:off x="6176128" y="2296037"/>
            <a:ext cx="1157062" cy="2944968"/>
            <a:chOff x="6176128" y="2296037"/>
            <a:chExt cx="1157062" cy="294496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E4D83A3-790E-9A7D-ADAA-9244D6AD6898}"/>
                </a:ext>
              </a:extLst>
            </p:cNvPr>
            <p:cNvGrpSpPr/>
            <p:nvPr/>
          </p:nvGrpSpPr>
          <p:grpSpPr>
            <a:xfrm>
              <a:off x="6176128" y="2411668"/>
              <a:ext cx="1157062" cy="2794418"/>
              <a:chOff x="6176128" y="2411668"/>
              <a:chExt cx="1157062" cy="27944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78B1FB8-0AFF-2B71-787B-FC03E7D78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803" y="2411668"/>
                <a:ext cx="1106460" cy="64363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7D9A8D-1900-6923-2CE8-A89122A81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803" y="2530220"/>
                <a:ext cx="1115387" cy="385103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CEDF411-A88E-630B-008E-D56659A00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394" y="2688238"/>
                <a:ext cx="1070869" cy="55488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73BCE9-DBDC-6CB9-3B10-ADCC5CC2D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929" y="2871770"/>
                <a:ext cx="1073334" cy="557230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A62E22F-75C0-4D8C-BDDB-81FC83B701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9773" y="2593223"/>
                <a:ext cx="874490" cy="62009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06D8F13-EC54-F996-069F-0DF7F41F78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668" y="2749470"/>
                <a:ext cx="866522" cy="621868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9DD2BD-687F-8AA2-988D-C899E9DA14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6128" y="3621910"/>
                <a:ext cx="1148135" cy="95635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CEBFF45-B188-A83D-29BA-D902F0157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2963" y="3763356"/>
                <a:ext cx="1110227" cy="28327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7933BCB-69CE-831D-69D2-B81880C58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8041" y="3919907"/>
                <a:ext cx="1095149" cy="271319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609A07F-B48B-416A-9B29-DD65F506B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6624" y="3913354"/>
                <a:ext cx="1076566" cy="46388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11C5E6C-AE67-866E-9E1D-43444C87E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4445" y="4077925"/>
                <a:ext cx="1089818" cy="481728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2BC7C7C-8236-CCB0-E491-F3DC086157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2064" y="4269770"/>
                <a:ext cx="1086642" cy="422639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165189A-C76D-EAB7-4992-110AF7071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5807" y="4260660"/>
                <a:ext cx="1132899" cy="63571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5B48502-B31D-4031-71F6-7CC3D2309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544" y="4438651"/>
                <a:ext cx="891628" cy="767435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5461D6B-92A8-E9CD-4743-8DBA5696BC11}"/>
                </a:ext>
              </a:extLst>
            </p:cNvPr>
            <p:cNvSpPr/>
            <p:nvPr/>
          </p:nvSpPr>
          <p:spPr>
            <a:xfrm>
              <a:off x="6600056" y="2296037"/>
              <a:ext cx="448521" cy="29449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55600">
                <a:schemeClr val="bg1">
                  <a:alpha val="7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?¿</a:t>
              </a:r>
              <a:endParaRPr lang="LID4096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F76C10-AF83-A2E0-D67E-20455A5447CA}"/>
              </a:ext>
            </a:extLst>
          </p:cNvPr>
          <p:cNvSpPr txBox="1"/>
          <p:nvPr/>
        </p:nvSpPr>
        <p:spPr>
          <a:xfrm>
            <a:off x="1085498" y="932377"/>
            <a:ext cx="83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How well the isolated strains represent the kefir community?</a:t>
            </a:r>
            <a:endParaRPr lang="en-CH" b="1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A2D6DC31-3616-83B4-DF19-A417C72B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7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9F9353B-6172-D02B-9C67-DC20C0912B0A}"/>
              </a:ext>
            </a:extLst>
          </p:cNvPr>
          <p:cNvGrpSpPr/>
          <p:nvPr/>
        </p:nvGrpSpPr>
        <p:grpSpPr>
          <a:xfrm>
            <a:off x="3174179" y="2416143"/>
            <a:ext cx="7934706" cy="2265004"/>
            <a:chOff x="3174179" y="2547708"/>
            <a:chExt cx="7934706" cy="226500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46962F-E538-BB86-E9C7-3E72C5902E52}"/>
                </a:ext>
              </a:extLst>
            </p:cNvPr>
            <p:cNvGrpSpPr/>
            <p:nvPr/>
          </p:nvGrpSpPr>
          <p:grpSpPr>
            <a:xfrm>
              <a:off x="3174179" y="2547708"/>
              <a:ext cx="6956510" cy="2265004"/>
              <a:chOff x="3174179" y="2547708"/>
              <a:chExt cx="6956510" cy="2265004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7A024118-8CE2-5509-1BEB-76D3E1AF1D5F}"/>
                  </a:ext>
                </a:extLst>
              </p:cNvPr>
              <p:cNvSpPr/>
              <p:nvPr/>
            </p:nvSpPr>
            <p:spPr>
              <a:xfrm>
                <a:off x="3174179" y="2547708"/>
                <a:ext cx="6900229" cy="2265004"/>
              </a:xfrm>
              <a:prstGeom prst="roundRect">
                <a:avLst>
                  <a:gd name="adj" fmla="val 342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66" name="Left Brace 65">
                <a:extLst>
                  <a:ext uri="{FF2B5EF4-FFF2-40B4-BE49-F238E27FC236}">
                    <a16:creationId xmlns:a16="http://schemas.microsoft.com/office/drawing/2014/main" id="{68C3299C-03F0-BA5C-23F3-7E0F52FC40AB}"/>
                  </a:ext>
                </a:extLst>
              </p:cNvPr>
              <p:cNvSpPr/>
              <p:nvPr/>
            </p:nvSpPr>
            <p:spPr>
              <a:xfrm rot="10800000">
                <a:off x="10022875" y="2550915"/>
                <a:ext cx="107814" cy="2258589"/>
              </a:xfrm>
              <a:prstGeom prst="leftBrace">
                <a:avLst>
                  <a:gd name="adj1" fmla="val 79692"/>
                  <a:gd name="adj2" fmla="val 50000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03F01C-A743-909B-8F0E-A59CC48A767F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curnalg</a:t>
              </a:r>
              <a:endParaRPr lang="LID4096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1AE377-55DD-0B7C-E089-6A005439A45C}"/>
              </a:ext>
            </a:extLst>
          </p:cNvPr>
          <p:cNvGrpSpPr/>
          <p:nvPr/>
        </p:nvGrpSpPr>
        <p:grpSpPr>
          <a:xfrm>
            <a:off x="5735960" y="4727360"/>
            <a:ext cx="5372925" cy="1830739"/>
            <a:chOff x="5735960" y="2981972"/>
            <a:chExt cx="5372925" cy="183073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714D7DB-0FF1-5858-91AD-BDA536DAA0E0}"/>
                </a:ext>
              </a:extLst>
            </p:cNvPr>
            <p:cNvGrpSpPr/>
            <p:nvPr/>
          </p:nvGrpSpPr>
          <p:grpSpPr>
            <a:xfrm>
              <a:off x="5735960" y="2981972"/>
              <a:ext cx="4394729" cy="1830739"/>
              <a:chOff x="5735960" y="2981972"/>
              <a:chExt cx="4394729" cy="1830739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4A44ED7-F71D-F751-7526-71DF0EBAC97D}"/>
                  </a:ext>
                </a:extLst>
              </p:cNvPr>
              <p:cNvSpPr/>
              <p:nvPr/>
            </p:nvSpPr>
            <p:spPr>
              <a:xfrm>
                <a:off x="5735960" y="2981972"/>
                <a:ext cx="4338448" cy="1830739"/>
              </a:xfrm>
              <a:prstGeom prst="roundRect">
                <a:avLst>
                  <a:gd name="adj" fmla="val 342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79" name="Left Brace 78">
                <a:extLst>
                  <a:ext uri="{FF2B5EF4-FFF2-40B4-BE49-F238E27FC236}">
                    <a16:creationId xmlns:a16="http://schemas.microsoft.com/office/drawing/2014/main" id="{5B3A2DE5-1F13-796E-D823-19070835CE19}"/>
                  </a:ext>
                </a:extLst>
              </p:cNvPr>
              <p:cNvSpPr/>
              <p:nvPr/>
            </p:nvSpPr>
            <p:spPr>
              <a:xfrm rot="10800000">
                <a:off x="10022875" y="2983775"/>
                <a:ext cx="107814" cy="1825728"/>
              </a:xfrm>
              <a:prstGeom prst="leftBrace">
                <a:avLst>
                  <a:gd name="adj1" fmla="val 79692"/>
                  <a:gd name="adj2" fmla="val 50000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6D86D9-7287-A3D7-AA6D-E74AC9984A77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barney</a:t>
              </a:r>
              <a:endParaRPr lang="LID4096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4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587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Protocol…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0801F-8822-6F74-5A1B-6E6754E8E9B0}"/>
              </a:ext>
            </a:extLst>
          </p:cNvPr>
          <p:cNvSpPr txBox="1"/>
          <p:nvPr/>
        </p:nvSpPr>
        <p:spPr>
          <a:xfrm>
            <a:off x="1085498" y="1283177"/>
            <a:ext cx="68107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Extract 16S rRNA sequences in FASTA from the genomes of the isolates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BLAST database with ASV sequences.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Blast the 16S rRNA sequences from the isolates against the ASV database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 BLAST results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 results</a:t>
            </a:r>
            <a:endParaRPr lang="en-CH" sz="1400" dirty="0">
              <a:solidFill>
                <a:srgbClr val="106A8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A0B83-6962-F9B9-B017-1ACB9768833A}"/>
              </a:ext>
            </a:extLst>
          </p:cNvPr>
          <p:cNvGrpSpPr/>
          <p:nvPr/>
        </p:nvGrpSpPr>
        <p:grpSpPr>
          <a:xfrm>
            <a:off x="839416" y="2827556"/>
            <a:ext cx="2170986" cy="2318279"/>
            <a:chOff x="77194" y="5242859"/>
            <a:chExt cx="2626893" cy="2805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68FA8F-E665-2CCD-245A-DE861633254E}"/>
                </a:ext>
              </a:extLst>
            </p:cNvPr>
            <p:cNvGrpSpPr/>
            <p:nvPr/>
          </p:nvGrpSpPr>
          <p:grpSpPr>
            <a:xfrm>
              <a:off x="77194" y="5242859"/>
              <a:ext cx="2532363" cy="2508076"/>
              <a:chOff x="77194" y="5242858"/>
              <a:chExt cx="2532363" cy="2508078"/>
            </a:xfrm>
          </p:grpSpPr>
          <p:pic>
            <p:nvPicPr>
              <p:cNvPr id="8" name="Picture 4" descr="Genomics">
                <a:extLst>
                  <a:ext uri="{FF2B5EF4-FFF2-40B4-BE49-F238E27FC236}">
                    <a16:creationId xmlns:a16="http://schemas.microsoft.com/office/drawing/2014/main" id="{8960C732-A2C7-CEBB-21B1-073082CEA4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153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enomics">
                <a:extLst>
                  <a:ext uri="{FF2B5EF4-FFF2-40B4-BE49-F238E27FC236}">
                    <a16:creationId xmlns:a16="http://schemas.microsoft.com/office/drawing/2014/main" id="{880D4D3B-D382-5C69-6053-DA0184559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4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Genomics">
                <a:extLst>
                  <a:ext uri="{FF2B5EF4-FFF2-40B4-BE49-F238E27FC236}">
                    <a16:creationId xmlns:a16="http://schemas.microsoft.com/office/drawing/2014/main" id="{161F5C64-8E6A-849F-1E27-F8787C65C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84" y="6663598"/>
                <a:ext cx="1249403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89314D-DAE9-FAF2-ABAA-35866B791B5F}"/>
                </a:ext>
              </a:extLst>
            </p:cNvPr>
            <p:cNvSpPr txBox="1"/>
            <p:nvPr/>
          </p:nvSpPr>
          <p:spPr>
            <a:xfrm>
              <a:off x="95205" y="6362705"/>
              <a:ext cx="1213382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Lentilactobacillus</a:t>
              </a:r>
              <a:endParaRPr lang="en-CH" sz="8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8429F-3E9D-A0F8-AE6D-4D9CC82A3295}"/>
                </a:ext>
              </a:extLst>
            </p:cNvPr>
            <p:cNvSpPr txBox="1"/>
            <p:nvPr/>
          </p:nvSpPr>
          <p:spPr>
            <a:xfrm>
              <a:off x="1265623" y="6366553"/>
              <a:ext cx="143846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Liquiorilactobacillus</a:t>
              </a:r>
              <a:endParaRPr lang="en-CH" sz="8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4004FB-96AC-A8F2-305D-D6D3988605B7}"/>
                </a:ext>
              </a:extLst>
            </p:cNvPr>
            <p:cNvSpPr txBox="1"/>
            <p:nvPr/>
          </p:nvSpPr>
          <p:spPr>
            <a:xfrm>
              <a:off x="589353" y="7787291"/>
              <a:ext cx="1438464" cy="260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Lacticaseibacillus</a:t>
              </a:r>
              <a:endParaRPr lang="en-CH" sz="8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8BF5CE-4B54-E1F0-86F6-A4C36BA356CB}"/>
              </a:ext>
            </a:extLst>
          </p:cNvPr>
          <p:cNvGrpSpPr/>
          <p:nvPr/>
        </p:nvGrpSpPr>
        <p:grpSpPr>
          <a:xfrm>
            <a:off x="3287688" y="2794538"/>
            <a:ext cx="3312368" cy="836513"/>
            <a:chOff x="3287688" y="2926105"/>
            <a:chExt cx="3312368" cy="83651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329BB5-4B2B-BDCE-75FF-3D00213818A8}"/>
                </a:ext>
              </a:extLst>
            </p:cNvPr>
            <p:cNvCxnSpPr>
              <a:cxnSpLocks/>
            </p:cNvCxnSpPr>
            <p:nvPr/>
          </p:nvCxnSpPr>
          <p:spPr>
            <a:xfrm>
              <a:off x="3287688" y="3429000"/>
              <a:ext cx="124177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6BDA1-FD0B-DFC2-6A61-8909422409EA}"/>
                </a:ext>
              </a:extLst>
            </p:cNvPr>
            <p:cNvSpPr txBox="1"/>
            <p:nvPr/>
          </p:nvSpPr>
          <p:spPr>
            <a:xfrm>
              <a:off x="3287689" y="2926105"/>
              <a:ext cx="12417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Extract 16S rRNA genes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9A4B3D-9F4C-0DDE-3DD5-141BC0383423}"/>
                </a:ext>
              </a:extLst>
            </p:cNvPr>
            <p:cNvSpPr txBox="1"/>
            <p:nvPr/>
          </p:nvSpPr>
          <p:spPr>
            <a:xfrm>
              <a:off x="3287689" y="3501008"/>
              <a:ext cx="12417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i="1" dirty="0" err="1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barrnap</a:t>
              </a:r>
              <a:endParaRPr lang="en-GB" sz="1100" i="1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ABE843-F9E7-EC39-CF1D-6FD8D2D4EA76}"/>
                </a:ext>
              </a:extLst>
            </p:cNvPr>
            <p:cNvSpPr txBox="1"/>
            <p:nvPr/>
          </p:nvSpPr>
          <p:spPr>
            <a:xfrm>
              <a:off x="4546211" y="3284984"/>
              <a:ext cx="20538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Isolates_16SrRNAs.fasta</a:t>
              </a:r>
              <a:endParaRPr lang="LID4096" sz="12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2F618D-13F8-DAE9-AF6E-CA0BFAE23566}"/>
              </a:ext>
            </a:extLst>
          </p:cNvPr>
          <p:cNvGrpSpPr/>
          <p:nvPr/>
        </p:nvGrpSpPr>
        <p:grpSpPr>
          <a:xfrm>
            <a:off x="7752184" y="2474925"/>
            <a:ext cx="2214410" cy="966524"/>
            <a:chOff x="9184623" y="2606492"/>
            <a:chExt cx="2214410" cy="9665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6896206-E31E-D79D-08C4-95738E341BEB}"/>
                </a:ext>
              </a:extLst>
            </p:cNvPr>
            <p:cNvGrpSpPr/>
            <p:nvPr/>
          </p:nvGrpSpPr>
          <p:grpSpPr>
            <a:xfrm>
              <a:off x="9184623" y="2606492"/>
              <a:ext cx="2214410" cy="632832"/>
              <a:chOff x="9112615" y="2708920"/>
              <a:chExt cx="2214410" cy="63283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5C6142A-49C9-BC63-B15C-23B402CA8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1607" y="2721970"/>
                <a:ext cx="0" cy="61978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EA3DCF-81C5-E664-4B0E-C1861C4AC225}"/>
                  </a:ext>
                </a:extLst>
              </p:cNvPr>
              <p:cNvSpPr txBox="1"/>
              <p:nvPr/>
            </p:nvSpPr>
            <p:spPr>
              <a:xfrm>
                <a:off x="10182818" y="2708920"/>
                <a:ext cx="1144207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b="1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2. </a:t>
                </a: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BLAST database of ASV seq.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8437BD-7906-4011-B5EA-3CE0D2E5E9E7}"/>
                  </a:ext>
                </a:extLst>
              </p:cNvPr>
              <p:cNvSpPr txBox="1"/>
              <p:nvPr/>
            </p:nvSpPr>
            <p:spPr>
              <a:xfrm>
                <a:off x="9112615" y="2859941"/>
                <a:ext cx="10677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i="1" dirty="0" err="1">
                    <a:solidFill>
                      <a:srgbClr val="106A8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makeblastdb</a:t>
                </a:r>
                <a:endParaRPr lang="en-GB" sz="1100" i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6EB108A-0BE7-3D47-A7CB-3D7679D6308D}"/>
                </a:ext>
              </a:extLst>
            </p:cNvPr>
            <p:cNvSpPr txBox="1"/>
            <p:nvPr/>
          </p:nvSpPr>
          <p:spPr>
            <a:xfrm>
              <a:off x="9766026" y="3296017"/>
              <a:ext cx="10104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ASV_DB</a:t>
              </a:r>
              <a:endParaRPr lang="LID4096" sz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E72BE9-9980-5512-1CA5-A597D0EB259E}"/>
              </a:ext>
            </a:extLst>
          </p:cNvPr>
          <p:cNvGrpSpPr/>
          <p:nvPr/>
        </p:nvGrpSpPr>
        <p:grpSpPr>
          <a:xfrm>
            <a:off x="6096000" y="3035823"/>
            <a:ext cx="2877078" cy="2457564"/>
            <a:chOff x="6096000" y="3167390"/>
            <a:chExt cx="2877078" cy="245756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E151A10-5077-1A9D-879E-D6D741916D5D}"/>
                </a:ext>
              </a:extLst>
            </p:cNvPr>
            <p:cNvGrpSpPr/>
            <p:nvPr/>
          </p:nvGrpSpPr>
          <p:grpSpPr>
            <a:xfrm>
              <a:off x="6143396" y="3167390"/>
              <a:ext cx="2818656" cy="2457564"/>
              <a:chOff x="6143396" y="3167390"/>
              <a:chExt cx="2818656" cy="245756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4BC5917-DF24-4C43-DA07-66171284D5E5}"/>
                  </a:ext>
                </a:extLst>
              </p:cNvPr>
              <p:cNvGrpSpPr/>
              <p:nvPr/>
            </p:nvGrpSpPr>
            <p:grpSpPr>
              <a:xfrm>
                <a:off x="6143396" y="3167390"/>
                <a:ext cx="2818656" cy="2457564"/>
                <a:chOff x="6143396" y="3167390"/>
                <a:chExt cx="2818656" cy="2457564"/>
              </a:xfrm>
            </p:grpSpPr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4B1A6071-79BB-459A-A782-6C703572645E}"/>
                    </a:ext>
                  </a:extLst>
                </p:cNvPr>
                <p:cNvSpPr/>
                <p:nvPr/>
              </p:nvSpPr>
              <p:spPr>
                <a:xfrm>
                  <a:off x="6143396" y="3412316"/>
                  <a:ext cx="1409328" cy="2212638"/>
                </a:xfrm>
                <a:prstGeom prst="arc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53" name="Arc 52">
                  <a:extLst>
                    <a:ext uri="{FF2B5EF4-FFF2-40B4-BE49-F238E27FC236}">
                      <a16:creationId xmlns:a16="http://schemas.microsoft.com/office/drawing/2014/main" id="{5EE81EE1-A9C1-FC81-70E9-D46267624585}"/>
                    </a:ext>
                  </a:extLst>
                </p:cNvPr>
                <p:cNvSpPr/>
                <p:nvPr/>
              </p:nvSpPr>
              <p:spPr>
                <a:xfrm flipH="1">
                  <a:off x="7552724" y="3410696"/>
                  <a:ext cx="1409328" cy="2212638"/>
                </a:xfrm>
                <a:prstGeom prst="arc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45E8D6-6213-BB5F-53C6-FB4459E28357}"/>
                    </a:ext>
                  </a:extLst>
                </p:cNvPr>
                <p:cNvSpPr txBox="1"/>
                <p:nvPr/>
              </p:nvSpPr>
              <p:spPr>
                <a:xfrm>
                  <a:off x="6942458" y="3340421"/>
                  <a:ext cx="124177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i="1" dirty="0" err="1">
                      <a:solidFill>
                        <a:srgbClr val="106A83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blastn</a:t>
                  </a:r>
                  <a:endParaRPr lang="en-GB" sz="1100" i="1" dirty="0">
                    <a:solidFill>
                      <a:srgbClr val="106A83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89D4E48-4D54-D12B-FA0D-B89B8821E0A7}"/>
                    </a:ext>
                  </a:extLst>
                </p:cNvPr>
                <p:cNvSpPr txBox="1"/>
                <p:nvPr/>
              </p:nvSpPr>
              <p:spPr>
                <a:xfrm>
                  <a:off x="6925412" y="3167390"/>
                  <a:ext cx="124177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3. </a:t>
                  </a:r>
                  <a:r>
                    <a:rPr lang="en-GB" sz="1100" dirty="0"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BLAST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81D0A2-DA83-9C8E-BC7B-8EBF64CAC4AE}"/>
                  </a:ext>
                </a:extLst>
              </p:cNvPr>
              <p:cNvSpPr txBox="1"/>
              <p:nvPr/>
            </p:nvSpPr>
            <p:spPr>
              <a:xfrm>
                <a:off x="6377276" y="3644257"/>
                <a:ext cx="12417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query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86B629-EAFC-6171-0A2F-DC8E21146CF8}"/>
                  </a:ext>
                </a:extLst>
              </p:cNvPr>
              <p:cNvSpPr txBox="1"/>
              <p:nvPr/>
            </p:nvSpPr>
            <p:spPr>
              <a:xfrm>
                <a:off x="7532513" y="3634619"/>
                <a:ext cx="12417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subject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5BD214-A131-CE16-7032-440ABE3E8CB2}"/>
                </a:ext>
              </a:extLst>
            </p:cNvPr>
            <p:cNvSpPr txBox="1"/>
            <p:nvPr/>
          </p:nvSpPr>
          <p:spPr>
            <a:xfrm>
              <a:off x="6096000" y="4535715"/>
              <a:ext cx="28770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Blast_16SrRNAs_vs_ASVs_results.txt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2958493-922A-1CC4-269E-39D0F47D79D0}"/>
              </a:ext>
            </a:extLst>
          </p:cNvPr>
          <p:cNvGrpSpPr/>
          <p:nvPr/>
        </p:nvGrpSpPr>
        <p:grpSpPr>
          <a:xfrm>
            <a:off x="5870807" y="4757911"/>
            <a:ext cx="2857365" cy="1734098"/>
            <a:chOff x="5870807" y="4757911"/>
            <a:chExt cx="2857365" cy="173409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140A0F-52FA-C88A-CAF8-72E29BE702B9}"/>
                </a:ext>
              </a:extLst>
            </p:cNvPr>
            <p:cNvCxnSpPr>
              <a:cxnSpLocks/>
            </p:cNvCxnSpPr>
            <p:nvPr/>
          </p:nvCxnSpPr>
          <p:spPr>
            <a:xfrm>
              <a:off x="7546299" y="4757911"/>
              <a:ext cx="0" cy="69976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5D16F6-E564-CE3C-3F8B-D8D9F53AAC81}"/>
                </a:ext>
              </a:extLst>
            </p:cNvPr>
            <p:cNvSpPr txBox="1"/>
            <p:nvPr/>
          </p:nvSpPr>
          <p:spPr>
            <a:xfrm>
              <a:off x="7624269" y="4880106"/>
              <a:ext cx="110390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</a:t>
              </a:r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Filter BLAST results &amp; plot</a:t>
              </a:r>
            </a:p>
          </p:txBody>
        </p:sp>
        <p:pic>
          <p:nvPicPr>
            <p:cNvPr id="3074" name="Picture 2" descr="RStudio - RStudio">
              <a:extLst>
                <a:ext uri="{FF2B5EF4-FFF2-40B4-BE49-F238E27FC236}">
                  <a16:creationId xmlns:a16="http://schemas.microsoft.com/office/drawing/2014/main" id="{7CE0D348-ABF9-5A55-AB14-BC8151274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807" y="4953608"/>
              <a:ext cx="1449329" cy="30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52AD901-BC58-3E2F-F225-FC40DEC53C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1" b="4722"/>
            <a:stretch/>
          </p:blipFill>
          <p:spPr bwMode="auto">
            <a:xfrm>
              <a:off x="6967248" y="5483843"/>
              <a:ext cx="1569872" cy="1008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810F82-9313-EBC8-8079-B790F0429F76}"/>
              </a:ext>
            </a:extLst>
          </p:cNvPr>
          <p:cNvGrpSpPr/>
          <p:nvPr/>
        </p:nvGrpSpPr>
        <p:grpSpPr>
          <a:xfrm>
            <a:off x="3214280" y="2762492"/>
            <a:ext cx="3226086" cy="1181959"/>
            <a:chOff x="3214280" y="2762492"/>
            <a:chExt cx="3226086" cy="1181959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4CAE639-B143-0060-BF38-7724C71E7128}"/>
                </a:ext>
              </a:extLst>
            </p:cNvPr>
            <p:cNvSpPr/>
            <p:nvPr/>
          </p:nvSpPr>
          <p:spPr>
            <a:xfrm>
              <a:off x="3214280" y="2762492"/>
              <a:ext cx="3226086" cy="954540"/>
            </a:xfrm>
            <a:prstGeom prst="roundRect">
              <a:avLst>
                <a:gd name="adj" fmla="val 974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194107-5E55-0080-226C-C696ECD21782}"/>
                </a:ext>
              </a:extLst>
            </p:cNvPr>
            <p:cNvSpPr txBox="1"/>
            <p:nvPr/>
          </p:nvSpPr>
          <p:spPr>
            <a:xfrm>
              <a:off x="3415202" y="3698230"/>
              <a:ext cx="24802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*this step has already been done for you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3EE2CB-7BD9-E0DD-2EBD-24362862BF33}"/>
              </a:ext>
            </a:extLst>
          </p:cNvPr>
          <p:cNvGrpSpPr/>
          <p:nvPr/>
        </p:nvGrpSpPr>
        <p:grpSpPr>
          <a:xfrm>
            <a:off x="7447349" y="548680"/>
            <a:ext cx="2428674" cy="1969715"/>
            <a:chOff x="7447349" y="548680"/>
            <a:chExt cx="2428674" cy="19697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D7CFB7-FC36-E2C9-7467-79A6054B7FB9}"/>
                </a:ext>
              </a:extLst>
            </p:cNvPr>
            <p:cNvGrpSpPr/>
            <p:nvPr/>
          </p:nvGrpSpPr>
          <p:grpSpPr>
            <a:xfrm>
              <a:off x="7985375" y="548680"/>
              <a:ext cx="1890648" cy="1969715"/>
              <a:chOff x="939573" y="2549004"/>
              <a:chExt cx="3044907" cy="317224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3280CB-935A-02DE-85CD-EFC6DA278063}"/>
                  </a:ext>
                </a:extLst>
              </p:cNvPr>
              <p:cNvSpPr/>
              <p:nvPr/>
            </p:nvSpPr>
            <p:spPr>
              <a:xfrm>
                <a:off x="939573" y="2707442"/>
                <a:ext cx="1627412" cy="1627412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92D569-CDE6-8ED8-5949-91DC1B3EF303}"/>
                  </a:ext>
                </a:extLst>
              </p:cNvPr>
              <p:cNvSpPr/>
              <p:nvPr/>
            </p:nvSpPr>
            <p:spPr>
              <a:xfrm>
                <a:off x="2339940" y="4212673"/>
                <a:ext cx="901065" cy="901065"/>
              </a:xfrm>
              <a:prstGeom prst="ellipse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9873BF9-48C2-452A-8090-5C4AC8D3CF45}"/>
                  </a:ext>
                </a:extLst>
              </p:cNvPr>
              <p:cNvSpPr/>
              <p:nvPr/>
            </p:nvSpPr>
            <p:spPr>
              <a:xfrm>
                <a:off x="2721830" y="3370427"/>
                <a:ext cx="338190" cy="338190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 w="28575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1B8AAEE-68AE-1730-9F05-FA24AF9A3F76}"/>
                  </a:ext>
                </a:extLst>
              </p:cNvPr>
              <p:cNvSpPr/>
              <p:nvPr/>
            </p:nvSpPr>
            <p:spPr>
              <a:xfrm>
                <a:off x="1713718" y="4450547"/>
                <a:ext cx="338190" cy="338190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2857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226AB33-6B3E-3BA3-2124-4433C5BECB59}"/>
                  </a:ext>
                </a:extLst>
              </p:cNvPr>
              <p:cNvGrpSpPr/>
              <p:nvPr/>
            </p:nvGrpSpPr>
            <p:grpSpPr>
              <a:xfrm>
                <a:off x="1143940" y="3093002"/>
                <a:ext cx="2002877" cy="1921042"/>
                <a:chOff x="3184602" y="2703558"/>
                <a:chExt cx="3225653" cy="3093855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2F8680B-2DC1-9B8F-CD9B-F22E95121BDA}"/>
                    </a:ext>
                  </a:extLst>
                </p:cNvPr>
                <p:cNvSpPr/>
                <p:nvPr/>
              </p:nvSpPr>
              <p:spPr>
                <a:xfrm>
                  <a:off x="5843615" y="5545028"/>
                  <a:ext cx="252385" cy="252385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20A7CB5-725A-9BD0-8525-D9FECAD04EF2}"/>
                    </a:ext>
                  </a:extLst>
                </p:cNvPr>
                <p:cNvSpPr/>
                <p:nvPr/>
              </p:nvSpPr>
              <p:spPr>
                <a:xfrm>
                  <a:off x="6074330" y="5209103"/>
                  <a:ext cx="335925" cy="33592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17728CE-DED9-EDEC-5AA5-FAE4787C3DCF}"/>
                    </a:ext>
                  </a:extLst>
                </p:cNvPr>
                <p:cNvSpPr/>
                <p:nvPr/>
              </p:nvSpPr>
              <p:spPr>
                <a:xfrm>
                  <a:off x="4259439" y="5065444"/>
                  <a:ext cx="252384" cy="2523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9BF8E14-C0B4-D111-6A77-11E973F3BA9A}"/>
                    </a:ext>
                  </a:extLst>
                </p:cNvPr>
                <p:cNvSpPr/>
                <p:nvPr/>
              </p:nvSpPr>
              <p:spPr>
                <a:xfrm>
                  <a:off x="5339916" y="4704679"/>
                  <a:ext cx="720080" cy="72008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47F46DC-61CE-BBD4-B116-6255A9511CBE}"/>
                    </a:ext>
                  </a:extLst>
                </p:cNvPr>
                <p:cNvSpPr/>
                <p:nvPr/>
              </p:nvSpPr>
              <p:spPr>
                <a:xfrm>
                  <a:off x="5884170" y="3318346"/>
                  <a:ext cx="252384" cy="25238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B37DCF5-1A9A-E0E1-D125-BD5A7A6F95E3}"/>
                    </a:ext>
                  </a:extLst>
                </p:cNvPr>
                <p:cNvSpPr/>
                <p:nvPr/>
              </p:nvSpPr>
              <p:spPr>
                <a:xfrm>
                  <a:off x="4453976" y="2703558"/>
                  <a:ext cx="792088" cy="79208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A03F0E7-7741-BAF0-2E28-0E1A6324D4E8}"/>
                    </a:ext>
                  </a:extLst>
                </p:cNvPr>
                <p:cNvSpPr/>
                <p:nvPr/>
              </p:nvSpPr>
              <p:spPr>
                <a:xfrm>
                  <a:off x="3184602" y="3263495"/>
                  <a:ext cx="1183206" cy="118320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600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82CCB-CF3B-5F68-5A05-9EC52C5F5FD4}"/>
                  </a:ext>
                </a:extLst>
              </p:cNvPr>
              <p:cNvSpPr txBox="1"/>
              <p:nvPr/>
            </p:nvSpPr>
            <p:spPr>
              <a:xfrm>
                <a:off x="2916004" y="3996649"/>
                <a:ext cx="1068476" cy="395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0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Species c</a:t>
                </a:r>
                <a:endParaRPr lang="LID4096" sz="6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D87869-8ED9-D04F-318B-90EFADE537E8}"/>
                  </a:ext>
                </a:extLst>
              </p:cNvPr>
              <p:cNvSpPr txBox="1"/>
              <p:nvPr/>
            </p:nvSpPr>
            <p:spPr>
              <a:xfrm>
                <a:off x="2699980" y="3060546"/>
                <a:ext cx="1068476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0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Species b</a:t>
                </a:r>
                <a:endParaRPr lang="LID4096" sz="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044399-8EEC-CCC5-2DF4-E0260D56AD11}"/>
                  </a:ext>
                </a:extLst>
              </p:cNvPr>
              <p:cNvSpPr txBox="1"/>
              <p:nvPr/>
            </p:nvSpPr>
            <p:spPr>
              <a:xfrm>
                <a:off x="971788" y="4788736"/>
                <a:ext cx="1068476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0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Species d</a:t>
                </a:r>
                <a:endParaRPr lang="LID4096" sz="6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23FB5F-46F5-A39D-04BF-2E723DAE5DBB}"/>
                  </a:ext>
                </a:extLst>
              </p:cNvPr>
              <p:cNvSpPr txBox="1"/>
              <p:nvPr/>
            </p:nvSpPr>
            <p:spPr>
              <a:xfrm>
                <a:off x="1991543" y="2549004"/>
                <a:ext cx="1068477" cy="39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0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Species a</a:t>
                </a:r>
                <a:endParaRPr lang="LID4096" sz="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EF4B2A-55A3-60A4-C24A-E9EBAC0BED54}"/>
                  </a:ext>
                </a:extLst>
              </p:cNvPr>
              <p:cNvSpPr txBox="1"/>
              <p:nvPr/>
            </p:nvSpPr>
            <p:spPr>
              <a:xfrm>
                <a:off x="1013453" y="3178950"/>
                <a:ext cx="714561" cy="297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0070C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ASV1</a:t>
                </a:r>
                <a:endParaRPr lang="LID4096" sz="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BB942-32B9-E73F-3388-7BB35A797DAE}"/>
                  </a:ext>
                </a:extLst>
              </p:cNvPr>
              <p:cNvSpPr txBox="1"/>
              <p:nvPr/>
            </p:nvSpPr>
            <p:spPr>
              <a:xfrm>
                <a:off x="1601357" y="2876353"/>
                <a:ext cx="665957" cy="297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00B0F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ASV2</a:t>
                </a:r>
                <a:endParaRPr lang="LID4096" sz="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48B704-7110-81B7-2F8E-7B0747761DB3}"/>
                  </a:ext>
                </a:extLst>
              </p:cNvPr>
              <p:cNvSpPr txBox="1"/>
              <p:nvPr/>
            </p:nvSpPr>
            <p:spPr>
              <a:xfrm>
                <a:off x="2805974" y="3717020"/>
                <a:ext cx="657040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7030A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ASV3</a:t>
                </a:r>
                <a:endParaRPr lang="LID4096" sz="6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F9083A-42FC-26F9-F5B5-B7E950C2B1C6}"/>
                  </a:ext>
                </a:extLst>
              </p:cNvPr>
              <p:cNvSpPr txBox="1"/>
              <p:nvPr/>
            </p:nvSpPr>
            <p:spPr>
              <a:xfrm>
                <a:off x="1143940" y="4465620"/>
                <a:ext cx="622310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FF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ASV4</a:t>
                </a:r>
                <a:endParaRPr lang="LID4096" sz="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846196-6046-A21C-2340-D7001856F78B}"/>
                  </a:ext>
                </a:extLst>
              </p:cNvPr>
              <p:cNvSpPr txBox="1"/>
              <p:nvPr/>
            </p:nvSpPr>
            <p:spPr>
              <a:xfrm>
                <a:off x="2279577" y="4005065"/>
                <a:ext cx="672112" cy="297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00B05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ASV5</a:t>
                </a:r>
                <a:endParaRPr lang="LID4096" sz="6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3A1BD6-F8E0-96D5-78D9-AD300869E58A}"/>
                  </a:ext>
                </a:extLst>
              </p:cNvPr>
              <p:cNvSpPr txBox="1"/>
              <p:nvPr/>
            </p:nvSpPr>
            <p:spPr>
              <a:xfrm>
                <a:off x="3201901" y="4623485"/>
                <a:ext cx="637398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92D05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ASV6</a:t>
                </a:r>
                <a:endParaRPr lang="LID4096" sz="600" b="1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E94892-46CB-1B12-863C-FB26E325C032}"/>
                  </a:ext>
                </a:extLst>
              </p:cNvPr>
              <p:cNvSpPr txBox="1"/>
              <p:nvPr/>
            </p:nvSpPr>
            <p:spPr>
              <a:xfrm>
                <a:off x="2602339" y="5127479"/>
                <a:ext cx="638665" cy="59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i="0" dirty="0">
                    <a:solidFill>
                      <a:srgbClr val="FFC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ASV7</a:t>
                </a:r>
                <a:endParaRPr lang="LID4096" sz="600" b="1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031738-FCFC-CF12-220E-6F06C2BC161A}"/>
                </a:ext>
              </a:extLst>
            </p:cNvPr>
            <p:cNvSpPr txBox="1"/>
            <p:nvPr/>
          </p:nvSpPr>
          <p:spPr>
            <a:xfrm>
              <a:off x="7447349" y="2126315"/>
              <a:ext cx="16828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06A8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phyloseq_ASVs.fasta</a:t>
              </a:r>
              <a:endParaRPr lang="en-CH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3EC38C-4A2B-A4FB-44F9-B6A6598B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9F9353B-6172-D02B-9C67-DC20C0912B0A}"/>
              </a:ext>
            </a:extLst>
          </p:cNvPr>
          <p:cNvGrpSpPr/>
          <p:nvPr/>
        </p:nvGrpSpPr>
        <p:grpSpPr>
          <a:xfrm>
            <a:off x="5879976" y="3314874"/>
            <a:ext cx="5228909" cy="402158"/>
            <a:chOff x="5879976" y="3446441"/>
            <a:chExt cx="5228909" cy="40215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A024118-8CE2-5509-1BEB-76D3E1AF1D5F}"/>
                </a:ext>
              </a:extLst>
            </p:cNvPr>
            <p:cNvSpPr/>
            <p:nvPr/>
          </p:nvSpPr>
          <p:spPr>
            <a:xfrm>
              <a:off x="5879976" y="3446441"/>
              <a:ext cx="3744416" cy="402158"/>
            </a:xfrm>
            <a:prstGeom prst="roundRect">
              <a:avLst>
                <a:gd name="adj" fmla="val 3420"/>
              </a:avLst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ssh</a:t>
              </a:r>
              <a:r>
                <a:rPr lang="en-US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US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@curnagl.dcsr.unil.ch</a:t>
              </a:r>
              <a:endParaRPr lang="LID4096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03F01C-A743-909B-8F0E-A59CC48A767F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curnalg</a:t>
              </a:r>
              <a:endParaRPr lang="LID4096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1AE377-55DD-0B7C-E089-6A005439A45C}"/>
              </a:ext>
            </a:extLst>
          </p:cNvPr>
          <p:cNvGrpSpPr/>
          <p:nvPr/>
        </p:nvGrpSpPr>
        <p:grpSpPr>
          <a:xfrm>
            <a:off x="5879976" y="5287097"/>
            <a:ext cx="5228909" cy="347402"/>
            <a:chOff x="5879976" y="3541709"/>
            <a:chExt cx="5228909" cy="347402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4A44ED7-F71D-F751-7526-71DF0EBAC97D}"/>
                </a:ext>
              </a:extLst>
            </p:cNvPr>
            <p:cNvSpPr/>
            <p:nvPr/>
          </p:nvSpPr>
          <p:spPr>
            <a:xfrm>
              <a:off x="5879976" y="3555820"/>
              <a:ext cx="3744416" cy="333291"/>
            </a:xfrm>
            <a:prstGeom prst="roundRect">
              <a:avLst>
                <a:gd name="adj" fmla="val 3420"/>
              </a:avLst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http://barney.unil.ch:8787/</a:t>
              </a:r>
              <a:endParaRPr lang="LID4096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6D86D9-7287-A3D7-AA6D-E74AC9984A77}"/>
                </a:ext>
              </a:extLst>
            </p:cNvPr>
            <p:cNvSpPr txBox="1"/>
            <p:nvPr/>
          </p:nvSpPr>
          <p:spPr>
            <a:xfrm>
              <a:off x="10098391" y="3541709"/>
              <a:ext cx="10104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barney</a:t>
              </a:r>
              <a:endParaRPr lang="LID4096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5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587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Protocol…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0801F-8822-6F74-5A1B-6E6754E8E9B0}"/>
              </a:ext>
            </a:extLst>
          </p:cNvPr>
          <p:cNvSpPr txBox="1"/>
          <p:nvPr/>
        </p:nvSpPr>
        <p:spPr>
          <a:xfrm>
            <a:off x="1085498" y="1283177"/>
            <a:ext cx="68107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Extract 16S rRNA sequences in FASTA from the genomes of the isolates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BLAST database with ASV sequences.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Blast the 16S rRNA sequences from the isolates against the ASV database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 BLAST results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 results</a:t>
            </a:r>
            <a:endParaRPr lang="en-CH" sz="1400" dirty="0">
              <a:solidFill>
                <a:srgbClr val="106A8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9C51446D-4780-1D67-A29D-523F895E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1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6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587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1. Genome 16S rRNA extraction -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barrnap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0801F-8822-6F74-5A1B-6E6754E8E9B0}"/>
              </a:ext>
            </a:extLst>
          </p:cNvPr>
          <p:cNvSpPr txBox="1"/>
          <p:nvPr/>
        </p:nvSpPr>
        <p:spPr>
          <a:xfrm>
            <a:off x="1085498" y="1283177"/>
            <a:ext cx="6162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Barrnap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Rapid Ribosomal RNA Predictor) predicts the location of ribosomal RNA genes in genomes. </a:t>
            </a:r>
            <a:r>
              <a:rPr lang="en-US" sz="1400" i="0" dirty="0">
                <a:solidFill>
                  <a:srgbClr val="106A8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https://github.com/tseemann/barrnap</a:t>
            </a:r>
            <a:endParaRPr lang="en-CH" sz="1400" dirty="0">
              <a:solidFill>
                <a:srgbClr val="106A8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90693-9425-172B-2919-67F7F7E5328E}"/>
              </a:ext>
            </a:extLst>
          </p:cNvPr>
          <p:cNvSpPr txBox="1"/>
          <p:nvPr/>
        </p:nvSpPr>
        <p:spPr>
          <a:xfrm>
            <a:off x="4805234" y="2204864"/>
            <a:ext cx="6085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we used to extract rRNA sequences from the genomes:</a:t>
            </a:r>
          </a:p>
          <a:p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i="1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--kingdom bac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specifies the Bacteria specific database.</a:t>
            </a:r>
          </a:p>
          <a:p>
            <a:r>
              <a:rPr lang="en-US" sz="1200" i="1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--</a:t>
            </a:r>
            <a:r>
              <a:rPr lang="en-US" sz="1200" i="1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outseq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creates a FASTA file with the hit sequences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4611-1717-6324-9D01-97C7A81B5BD7}"/>
              </a:ext>
            </a:extLst>
          </p:cNvPr>
          <p:cNvSpPr txBox="1"/>
          <p:nvPr/>
        </p:nvSpPr>
        <p:spPr>
          <a:xfrm>
            <a:off x="4871864" y="2605142"/>
            <a:ext cx="609600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barrnap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--kingdom bac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genommes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/*.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outseq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Isolates_rRNAs.fasta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A2E8A-3452-9081-970B-966A6DA3D7D1}"/>
              </a:ext>
            </a:extLst>
          </p:cNvPr>
          <p:cNvSpPr txBox="1"/>
          <p:nvPr/>
        </p:nvSpPr>
        <p:spPr>
          <a:xfrm>
            <a:off x="1100361" y="2036489"/>
            <a:ext cx="3244429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bacteria + 1 yeast</a:t>
            </a:r>
            <a:endParaRPr lang="en-GB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GB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ESL0961 -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ESL0965 -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ESL0967 -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ESL0969 -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Lacticaseibacillus paracasei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ESL0962 -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parabuchneri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ESL0970 -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parabuchneri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ESL0968_iso_01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- Lentilactobacillus parabuchneri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ESL0976 -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Lentilactobacillus hilgardii </a:t>
            </a:r>
          </a:p>
          <a:p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ESL0964 -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ESL0966 -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ESL0968_iso_02 -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ESL0971 -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ESL0972 -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ESL0974 -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nagelii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ESL0963 - </a:t>
            </a:r>
            <a:r>
              <a:rPr lang="en-GB" sz="1100" i="1" dirty="0">
                <a:latin typeface="Segoe UI" panose="020B0502040204020203" pitchFamily="34" charset="0"/>
                <a:cs typeface="Segoe UI" panose="020B0502040204020203" pitchFamily="34" charset="0"/>
              </a:rPr>
              <a:t>Liquorilactobacillus ghanensis</a:t>
            </a: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ESL0975 </a:t>
            </a:r>
            <a:r>
              <a:rPr lang="en-GB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GB" sz="11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Brettanomyces </a:t>
            </a:r>
            <a:r>
              <a:rPr lang="en-GB" sz="1100" i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bruxellensis</a:t>
            </a:r>
            <a:endParaRPr lang="en-GB" sz="1100" i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4FEEEBF8-53DB-FB8A-14FB-2BA1E872113E}"/>
              </a:ext>
            </a:extLst>
          </p:cNvPr>
          <p:cNvSpPr/>
          <p:nvPr/>
        </p:nvSpPr>
        <p:spPr>
          <a:xfrm>
            <a:off x="856815" y="2452978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20C257C-0CF9-3B13-EA6B-8FE0B649F528}"/>
              </a:ext>
            </a:extLst>
          </p:cNvPr>
          <p:cNvSpPr/>
          <p:nvPr/>
        </p:nvSpPr>
        <p:spPr>
          <a:xfrm>
            <a:off x="856815" y="3336075"/>
            <a:ext cx="111506" cy="813005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AC89831-B7A4-0550-7A0F-B02E95E13425}"/>
              </a:ext>
            </a:extLst>
          </p:cNvPr>
          <p:cNvSpPr/>
          <p:nvPr/>
        </p:nvSpPr>
        <p:spPr>
          <a:xfrm>
            <a:off x="856816" y="4327308"/>
            <a:ext cx="111506" cy="1333940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64FBA24-DDD5-6196-F1F5-C886AF2EDA46}"/>
              </a:ext>
            </a:extLst>
          </p:cNvPr>
          <p:cNvSpPr/>
          <p:nvPr/>
        </p:nvSpPr>
        <p:spPr>
          <a:xfrm>
            <a:off x="858720" y="5757085"/>
            <a:ext cx="116093" cy="277160"/>
          </a:xfrm>
          <a:prstGeom prst="leftBrace">
            <a:avLst>
              <a:gd name="adj1" fmla="val 3845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E6139-D70E-8304-3C3D-343FDBD79D5D}"/>
              </a:ext>
            </a:extLst>
          </p:cNvPr>
          <p:cNvSpPr txBox="1"/>
          <p:nvPr/>
        </p:nvSpPr>
        <p:spPr>
          <a:xfrm rot="16200000">
            <a:off x="416345" y="2669473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1</a:t>
            </a:r>
            <a:endParaRPr lang="LID4096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9A720-CC71-2C1D-FE23-EF91C708CEFD}"/>
              </a:ext>
            </a:extLst>
          </p:cNvPr>
          <p:cNvSpPr txBox="1"/>
          <p:nvPr/>
        </p:nvSpPr>
        <p:spPr>
          <a:xfrm rot="16200000">
            <a:off x="416345" y="3617624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2</a:t>
            </a:r>
            <a:endParaRPr lang="LID4096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66C44-4947-584D-701D-5F724B0AACA7}"/>
              </a:ext>
            </a:extLst>
          </p:cNvPr>
          <p:cNvSpPr txBox="1"/>
          <p:nvPr/>
        </p:nvSpPr>
        <p:spPr>
          <a:xfrm rot="16200000">
            <a:off x="416344" y="4680391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3</a:t>
            </a:r>
            <a:endParaRPr lang="LID4096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D63DA1-8957-94BF-30B4-C0DB45CE7CB4}"/>
              </a:ext>
            </a:extLst>
          </p:cNvPr>
          <p:cNvSpPr txBox="1"/>
          <p:nvPr/>
        </p:nvSpPr>
        <p:spPr>
          <a:xfrm rot="16200000">
            <a:off x="418249" y="5755886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4</a:t>
            </a:r>
            <a:endParaRPr lang="LID4096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B43A36-C9AF-BBC3-FBFE-8FAE8CD3E74E}"/>
              </a:ext>
            </a:extLst>
          </p:cNvPr>
          <p:cNvSpPr txBox="1"/>
          <p:nvPr/>
        </p:nvSpPr>
        <p:spPr>
          <a:xfrm>
            <a:off x="623392" y="1988840"/>
            <a:ext cx="8826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latin typeface="Segoe UI" panose="020B0502040204020203" pitchFamily="34" charset="0"/>
                <a:cs typeface="Segoe UI" panose="020B0502040204020203" pitchFamily="34" charset="0"/>
              </a:rPr>
              <a:t>Species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D5252A-443F-3EF9-C971-719B9A85145D}"/>
              </a:ext>
            </a:extLst>
          </p:cNvPr>
          <p:cNvSpPr txBox="1"/>
          <p:nvPr/>
        </p:nvSpPr>
        <p:spPr>
          <a:xfrm>
            <a:off x="899334" y="2649071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ID4096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FE03CE-4412-F5BF-6F51-AE54C92DF890}"/>
              </a:ext>
            </a:extLst>
          </p:cNvPr>
          <p:cNvSpPr txBox="1"/>
          <p:nvPr/>
        </p:nvSpPr>
        <p:spPr>
          <a:xfrm>
            <a:off x="899144" y="3462111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ID4096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9F905-BC03-957A-DA72-DB59A66B4D9F}"/>
              </a:ext>
            </a:extLst>
          </p:cNvPr>
          <p:cNvSpPr txBox="1"/>
          <p:nvPr/>
        </p:nvSpPr>
        <p:spPr>
          <a:xfrm>
            <a:off x="899145" y="3966167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ID4096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4C95EA-A427-2537-AC43-CDA8E14E1597}"/>
              </a:ext>
            </a:extLst>
          </p:cNvPr>
          <p:cNvSpPr txBox="1"/>
          <p:nvPr/>
        </p:nvSpPr>
        <p:spPr>
          <a:xfrm>
            <a:off x="899334" y="471033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ID4096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50085B-C504-FA18-1546-371133635717}"/>
              </a:ext>
            </a:extLst>
          </p:cNvPr>
          <p:cNvSpPr txBox="1"/>
          <p:nvPr/>
        </p:nvSpPr>
        <p:spPr>
          <a:xfrm>
            <a:off x="899334" y="5445224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LID4096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A16F9E-6F30-5E5A-9773-82F9FB9A7C73}"/>
              </a:ext>
            </a:extLst>
          </p:cNvPr>
          <p:cNvSpPr txBox="1"/>
          <p:nvPr/>
        </p:nvSpPr>
        <p:spPr>
          <a:xfrm>
            <a:off x="901239" y="5796879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LID4096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2E8A7F-D8DC-E62C-6684-784908E9572A}"/>
              </a:ext>
            </a:extLst>
          </p:cNvPr>
          <p:cNvCxnSpPr/>
          <p:nvPr/>
        </p:nvCxnSpPr>
        <p:spPr>
          <a:xfrm>
            <a:off x="1064696" y="2235506"/>
            <a:ext cx="0" cy="3416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E83EFF-31E6-ECFF-3612-EE8701BBA438}"/>
              </a:ext>
            </a:extLst>
          </p:cNvPr>
          <p:cNvGrpSpPr/>
          <p:nvPr/>
        </p:nvGrpSpPr>
        <p:grpSpPr>
          <a:xfrm>
            <a:off x="8472264" y="638215"/>
            <a:ext cx="3231283" cy="1144116"/>
            <a:chOff x="77194" y="5242858"/>
            <a:chExt cx="3909852" cy="13843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AFDFE7-DBD9-C42A-3489-805B573214D7}"/>
                </a:ext>
              </a:extLst>
            </p:cNvPr>
            <p:cNvGrpSpPr/>
            <p:nvPr/>
          </p:nvGrpSpPr>
          <p:grpSpPr>
            <a:xfrm>
              <a:off x="77194" y="5242858"/>
              <a:ext cx="3815323" cy="1087337"/>
              <a:chOff x="77194" y="5242858"/>
              <a:chExt cx="3815323" cy="1087338"/>
            </a:xfrm>
          </p:grpSpPr>
          <p:pic>
            <p:nvPicPr>
              <p:cNvPr id="50" name="Picture 4" descr="Genomics">
                <a:extLst>
                  <a:ext uri="{FF2B5EF4-FFF2-40B4-BE49-F238E27FC236}">
                    <a16:creationId xmlns:a16="http://schemas.microsoft.com/office/drawing/2014/main" id="{FC1475CF-86F9-21C2-E283-F67919E03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153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4" descr="Genomics">
                <a:extLst>
                  <a:ext uri="{FF2B5EF4-FFF2-40B4-BE49-F238E27FC236}">
                    <a16:creationId xmlns:a16="http://schemas.microsoft.com/office/drawing/2014/main" id="{237DBCFC-9F8B-DAB7-1AF0-406BBDB28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4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Genomics">
                <a:extLst>
                  <a:ext uri="{FF2B5EF4-FFF2-40B4-BE49-F238E27FC236}">
                    <a16:creationId xmlns:a16="http://schemas.microsoft.com/office/drawing/2014/main" id="{40D5588C-4A55-68C2-4CA1-4170890A2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3113" y="5242858"/>
                <a:ext cx="1249404" cy="108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3A65C5-32CE-5588-8F42-DF1ADDA60090}"/>
                </a:ext>
              </a:extLst>
            </p:cNvPr>
            <p:cNvSpPr txBox="1"/>
            <p:nvPr/>
          </p:nvSpPr>
          <p:spPr>
            <a:xfrm>
              <a:off x="95205" y="6362705"/>
              <a:ext cx="1213382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Lentilactobacillus</a:t>
              </a:r>
              <a:endParaRPr lang="en-CH" sz="8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BB4DD9-0614-3AF6-0A94-829E40B24C0B}"/>
                </a:ext>
              </a:extLst>
            </p:cNvPr>
            <p:cNvSpPr txBox="1"/>
            <p:nvPr/>
          </p:nvSpPr>
          <p:spPr>
            <a:xfrm>
              <a:off x="1265623" y="6366553"/>
              <a:ext cx="143846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Liquiorilactobacillus</a:t>
              </a:r>
              <a:endParaRPr lang="en-CH" sz="8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45970C-DB0D-86F3-BFBB-06B4545645D2}"/>
                </a:ext>
              </a:extLst>
            </p:cNvPr>
            <p:cNvSpPr txBox="1"/>
            <p:nvPr/>
          </p:nvSpPr>
          <p:spPr>
            <a:xfrm>
              <a:off x="2548582" y="6366552"/>
              <a:ext cx="143846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Lacticaseibacillus</a:t>
              </a:r>
              <a:endParaRPr lang="en-CH" sz="800" i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333D15-3AF2-7B72-1286-6939359E33F4}"/>
              </a:ext>
            </a:extLst>
          </p:cNvPr>
          <p:cNvSpPr txBox="1"/>
          <p:nvPr/>
        </p:nvSpPr>
        <p:spPr>
          <a:xfrm>
            <a:off x="4805234" y="3804088"/>
            <a:ext cx="6085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results include 16S rRNA as well as 5S rRNA and 23S rRNA.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filtered out the 5S and 23S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926B1-B00E-8323-0D54-F2A6E0923A8D}"/>
              </a:ext>
            </a:extLst>
          </p:cNvPr>
          <p:cNvSpPr txBox="1"/>
          <p:nvPr/>
        </p:nvSpPr>
        <p:spPr>
          <a:xfrm>
            <a:off x="4805234" y="4849415"/>
            <a:ext cx="4243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of 82 16S rRNA genes identified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3F07A-FFCA-3D7E-4D58-CB96DC833F67}"/>
              </a:ext>
            </a:extLst>
          </p:cNvPr>
          <p:cNvSpPr txBox="1"/>
          <p:nvPr/>
        </p:nvSpPr>
        <p:spPr>
          <a:xfrm>
            <a:off x="4295800" y="2433005"/>
            <a:ext cx="31125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endParaRPr lang="es-E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endParaRPr lang="es-E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endParaRPr lang="es-E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endParaRPr lang="es-E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1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endParaRPr lang="es-E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F6D70F-DAA7-4F16-1177-54AC7D5ACF99}"/>
              </a:ext>
            </a:extLst>
          </p:cNvPr>
          <p:cNvSpPr txBox="1"/>
          <p:nvPr/>
        </p:nvSpPr>
        <p:spPr>
          <a:xfrm>
            <a:off x="3791744" y="1830963"/>
            <a:ext cx="1251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16S rRNA genes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6D1A08-1ACE-CEC0-0560-85DF1EB14414}"/>
              </a:ext>
            </a:extLst>
          </p:cNvPr>
          <p:cNvCxnSpPr/>
          <p:nvPr/>
        </p:nvCxnSpPr>
        <p:spPr>
          <a:xfrm>
            <a:off x="4422177" y="2077629"/>
            <a:ext cx="0" cy="3416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9E8CFB-4B91-B0C9-2217-2D8A759826F9}"/>
              </a:ext>
            </a:extLst>
          </p:cNvPr>
          <p:cNvSpPr txBox="1"/>
          <p:nvPr/>
        </p:nvSpPr>
        <p:spPr>
          <a:xfrm>
            <a:off x="4809344" y="5368902"/>
            <a:ext cx="6816080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on </a:t>
            </a:r>
            <a:r>
              <a:rPr lang="en-US" sz="1400" i="1" u="sng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curnalg</a:t>
            </a: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/scratch/</a:t>
            </a:r>
            <a:r>
              <a:rPr lang="en-US" sz="1200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jgianott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/SAGE/SAGE2022_2023/</a:t>
            </a:r>
            <a:r>
              <a:rPr lang="en-US" sz="1200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common_files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200" dirty="0" err="1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ASV_matching</a:t>
            </a:r>
            <a:r>
              <a:rPr lang="en-US" sz="1200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200" b="1" dirty="0">
                <a:solidFill>
                  <a:srgbClr val="106A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Isolates_16SrRNAs.fasta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30EC00F-EC8F-4C1C-27B8-E1B1392A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  <p:bldP spid="33" grpId="0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7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587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2. Create BLAST database with ASV sequences</a:t>
            </a:r>
            <a:endParaRPr lang="en-CH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7602C8-D0A1-EF2A-1427-191C3135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1" t="2563" r="3292" b="3485"/>
          <a:stretch/>
        </p:blipFill>
        <p:spPr>
          <a:xfrm>
            <a:off x="8687843" y="4314405"/>
            <a:ext cx="491750" cy="49175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7AB06B-67B8-E31F-E938-319053F9ABB2}"/>
              </a:ext>
            </a:extLst>
          </p:cNvPr>
          <p:cNvSpPr txBox="1"/>
          <p:nvPr/>
        </p:nvSpPr>
        <p:spPr>
          <a:xfrm>
            <a:off x="9170985" y="1772816"/>
            <a:ext cx="1412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ASVs from metagenome</a:t>
            </a:r>
            <a:endParaRPr lang="en-CH" sz="1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FC49F2-D460-ACE4-E8E1-42FFEC388E43}"/>
              </a:ext>
            </a:extLst>
          </p:cNvPr>
          <p:cNvSpPr/>
          <p:nvPr/>
        </p:nvSpPr>
        <p:spPr>
          <a:xfrm>
            <a:off x="8862330" y="2331939"/>
            <a:ext cx="2045302" cy="204530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A6AAA-372D-CFBE-740E-9D129FD91960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8862330" y="3354590"/>
            <a:ext cx="111993" cy="11427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0F4F92-6AB9-7EA2-B6E7-D8B41403CBEC}"/>
              </a:ext>
            </a:extLst>
          </p:cNvPr>
          <p:cNvCxnSpPr>
            <a:cxnSpLocks/>
          </p:cNvCxnSpPr>
          <p:nvPr/>
        </p:nvCxnSpPr>
        <p:spPr>
          <a:xfrm flipV="1">
            <a:off x="8976704" y="4380623"/>
            <a:ext cx="904875" cy="11668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F24D63-847B-8671-7699-A81356C6D556}"/>
              </a:ext>
            </a:extLst>
          </p:cNvPr>
          <p:cNvSpPr txBox="1"/>
          <p:nvPr/>
        </p:nvSpPr>
        <p:spPr>
          <a:xfrm>
            <a:off x="9480376" y="4481558"/>
            <a:ext cx="1584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Culture-independent</a:t>
            </a:r>
            <a:endParaRPr lang="LID4096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893C18-536A-5B27-4FDE-42D49ACC3DE3}"/>
              </a:ext>
            </a:extLst>
          </p:cNvPr>
          <p:cNvGrpSpPr/>
          <p:nvPr/>
        </p:nvGrpSpPr>
        <p:grpSpPr>
          <a:xfrm>
            <a:off x="9020580" y="2431843"/>
            <a:ext cx="1890648" cy="1969715"/>
            <a:chOff x="939573" y="2549004"/>
            <a:chExt cx="3044907" cy="317224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3461F6-6124-AE64-B0A7-990A6A1430AC}"/>
                </a:ext>
              </a:extLst>
            </p:cNvPr>
            <p:cNvSpPr/>
            <p:nvPr/>
          </p:nvSpPr>
          <p:spPr>
            <a:xfrm>
              <a:off x="939573" y="2707442"/>
              <a:ext cx="1627412" cy="162741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9E87BF-CAC4-314F-73F1-1A6C61768966}"/>
                </a:ext>
              </a:extLst>
            </p:cNvPr>
            <p:cNvSpPr/>
            <p:nvPr/>
          </p:nvSpPr>
          <p:spPr>
            <a:xfrm>
              <a:off x="2339940" y="4212673"/>
              <a:ext cx="901065" cy="901065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606D64-42B1-75DD-D7B6-D6CCDFBB686C}"/>
                </a:ext>
              </a:extLst>
            </p:cNvPr>
            <p:cNvSpPr/>
            <p:nvPr/>
          </p:nvSpPr>
          <p:spPr>
            <a:xfrm>
              <a:off x="2721830" y="3370427"/>
              <a:ext cx="338190" cy="33819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08D0BE-D498-B38B-C593-6D559DBEDAA0}"/>
                </a:ext>
              </a:extLst>
            </p:cNvPr>
            <p:cNvSpPr/>
            <p:nvPr/>
          </p:nvSpPr>
          <p:spPr>
            <a:xfrm>
              <a:off x="1713718" y="4450547"/>
              <a:ext cx="338190" cy="33819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4F579B9-795A-9608-461D-E5AB13ECB7FD}"/>
                </a:ext>
              </a:extLst>
            </p:cNvPr>
            <p:cNvGrpSpPr/>
            <p:nvPr/>
          </p:nvGrpSpPr>
          <p:grpSpPr>
            <a:xfrm>
              <a:off x="1143940" y="3093002"/>
              <a:ext cx="2002877" cy="1921042"/>
              <a:chOff x="3184602" y="2703558"/>
              <a:chExt cx="3225653" cy="309385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E83535C-C580-FAD5-BAAA-F41E22B9DFCE}"/>
                  </a:ext>
                </a:extLst>
              </p:cNvPr>
              <p:cNvSpPr/>
              <p:nvPr/>
            </p:nvSpPr>
            <p:spPr>
              <a:xfrm>
                <a:off x="5843615" y="5545028"/>
                <a:ext cx="252385" cy="25238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97FE956-A366-F788-B7F2-AA654F5B7724}"/>
                  </a:ext>
                </a:extLst>
              </p:cNvPr>
              <p:cNvSpPr/>
              <p:nvPr/>
            </p:nvSpPr>
            <p:spPr>
              <a:xfrm>
                <a:off x="6074330" y="5209103"/>
                <a:ext cx="335925" cy="33592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D9EC768-419F-35CA-6FA4-6FCD76F27132}"/>
                  </a:ext>
                </a:extLst>
              </p:cNvPr>
              <p:cNvSpPr/>
              <p:nvPr/>
            </p:nvSpPr>
            <p:spPr>
              <a:xfrm>
                <a:off x="4259439" y="5065444"/>
                <a:ext cx="252384" cy="252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70EE42-6032-50C5-23CA-9A11820E16FB}"/>
                  </a:ext>
                </a:extLst>
              </p:cNvPr>
              <p:cNvSpPr/>
              <p:nvPr/>
            </p:nvSpPr>
            <p:spPr>
              <a:xfrm>
                <a:off x="5339916" y="4704679"/>
                <a:ext cx="720080" cy="72008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9CEF2B6-727A-A49D-01E4-A1FB8B35CEAC}"/>
                  </a:ext>
                </a:extLst>
              </p:cNvPr>
              <p:cNvSpPr/>
              <p:nvPr/>
            </p:nvSpPr>
            <p:spPr>
              <a:xfrm>
                <a:off x="5884170" y="3318346"/>
                <a:ext cx="252384" cy="25238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8BF38CB-7897-8229-9C6F-FC06E4C3BE42}"/>
                  </a:ext>
                </a:extLst>
              </p:cNvPr>
              <p:cNvSpPr/>
              <p:nvPr/>
            </p:nvSpPr>
            <p:spPr>
              <a:xfrm>
                <a:off x="4453976" y="2703558"/>
                <a:ext cx="792088" cy="7920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7550BE-631C-796E-4910-8A7091DB9B0C}"/>
                  </a:ext>
                </a:extLst>
              </p:cNvPr>
              <p:cNvSpPr/>
              <p:nvPr/>
            </p:nvSpPr>
            <p:spPr>
              <a:xfrm>
                <a:off x="3184602" y="3263495"/>
                <a:ext cx="1183206" cy="11832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FD692A-85BC-821A-8867-2FC0EF89CA3F}"/>
                </a:ext>
              </a:extLst>
            </p:cNvPr>
            <p:cNvSpPr txBox="1"/>
            <p:nvPr/>
          </p:nvSpPr>
          <p:spPr>
            <a:xfrm>
              <a:off x="2916004" y="3996649"/>
              <a:ext cx="1068476" cy="395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c</a:t>
              </a:r>
              <a:endParaRPr lang="LID4096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F5441F-6ADF-DE00-3402-C094D21315AD}"/>
                </a:ext>
              </a:extLst>
            </p:cNvPr>
            <p:cNvSpPr txBox="1"/>
            <p:nvPr/>
          </p:nvSpPr>
          <p:spPr>
            <a:xfrm>
              <a:off x="2699980" y="306054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b</a:t>
              </a:r>
              <a:endParaRPr lang="LID4096" sz="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97ED8E-6D75-8962-11FC-06973AB96E6E}"/>
                </a:ext>
              </a:extLst>
            </p:cNvPr>
            <p:cNvSpPr txBox="1"/>
            <p:nvPr/>
          </p:nvSpPr>
          <p:spPr>
            <a:xfrm>
              <a:off x="971788" y="4788736"/>
              <a:ext cx="1068476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d</a:t>
              </a:r>
              <a:endParaRPr lang="LID4096" sz="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09571B-C0BB-73F0-F7E3-2CF2191C9697}"/>
                </a:ext>
              </a:extLst>
            </p:cNvPr>
            <p:cNvSpPr txBox="1"/>
            <p:nvPr/>
          </p:nvSpPr>
          <p:spPr>
            <a:xfrm>
              <a:off x="1991543" y="2549004"/>
              <a:ext cx="1068477" cy="395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Species a</a:t>
              </a:r>
              <a:endParaRPr lang="LID4096" sz="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3F0677-36DE-A081-105B-37F935AB0D6D}"/>
                </a:ext>
              </a:extLst>
            </p:cNvPr>
            <p:cNvSpPr txBox="1"/>
            <p:nvPr/>
          </p:nvSpPr>
          <p:spPr>
            <a:xfrm>
              <a:off x="1013453" y="3178950"/>
              <a:ext cx="714561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ASV1</a:t>
              </a:r>
              <a:endParaRPr lang="LID4096" sz="6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F14694-5ED6-E858-D6CB-2D7B744C26DE}"/>
                </a:ext>
              </a:extLst>
            </p:cNvPr>
            <p:cNvSpPr txBox="1"/>
            <p:nvPr/>
          </p:nvSpPr>
          <p:spPr>
            <a:xfrm>
              <a:off x="1601357" y="2876353"/>
              <a:ext cx="665957" cy="29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F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ASV2</a:t>
              </a:r>
              <a:endParaRPr lang="LID4096" sz="600" b="1" dirty="0">
                <a:solidFill>
                  <a:srgbClr val="00B0F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A9AA6E-103B-DF6D-B8FD-2A9BAFF2C491}"/>
                </a:ext>
              </a:extLst>
            </p:cNvPr>
            <p:cNvSpPr txBox="1"/>
            <p:nvPr/>
          </p:nvSpPr>
          <p:spPr>
            <a:xfrm>
              <a:off x="2805974" y="3717020"/>
              <a:ext cx="65704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ASV3</a:t>
              </a:r>
              <a:endParaRPr lang="LID4096" sz="600" b="1" dirty="0">
                <a:solidFill>
                  <a:srgbClr val="7030A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C08EC1-F600-EABA-EA8F-911A90378E5A}"/>
                </a:ext>
              </a:extLst>
            </p:cNvPr>
            <p:cNvSpPr txBox="1"/>
            <p:nvPr/>
          </p:nvSpPr>
          <p:spPr>
            <a:xfrm>
              <a:off x="1143940" y="4465620"/>
              <a:ext cx="622310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ASV4</a:t>
              </a:r>
              <a:endParaRPr lang="LID4096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3AE313-3648-5A03-A2D8-86761655BD28}"/>
                </a:ext>
              </a:extLst>
            </p:cNvPr>
            <p:cNvSpPr txBox="1"/>
            <p:nvPr/>
          </p:nvSpPr>
          <p:spPr>
            <a:xfrm>
              <a:off x="2279577" y="4005065"/>
              <a:ext cx="591538" cy="989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00B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ASV5</a:t>
              </a:r>
              <a:endParaRPr lang="LID4096" sz="600" b="1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3A04F6-22C1-88CD-F548-5133B67D498F}"/>
                </a:ext>
              </a:extLst>
            </p:cNvPr>
            <p:cNvSpPr txBox="1"/>
            <p:nvPr/>
          </p:nvSpPr>
          <p:spPr>
            <a:xfrm>
              <a:off x="3201901" y="4623485"/>
              <a:ext cx="637398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92D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ASV6</a:t>
              </a:r>
              <a:endParaRPr lang="LID4096" sz="600" b="1" dirty="0">
                <a:solidFill>
                  <a:srgbClr val="92D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992927-790C-A0EF-F6AD-38611E80A8C2}"/>
                </a:ext>
              </a:extLst>
            </p:cNvPr>
            <p:cNvSpPr txBox="1"/>
            <p:nvPr/>
          </p:nvSpPr>
          <p:spPr>
            <a:xfrm>
              <a:off x="2602339" y="5127479"/>
              <a:ext cx="638665" cy="593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i="0" dirty="0">
                  <a:solidFill>
                    <a:srgbClr val="FFC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ASV7</a:t>
              </a:r>
              <a:endParaRPr lang="LID4096" sz="6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495C470-E586-95CD-81C3-DFA4C0ABF7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69" y="5126615"/>
            <a:ext cx="1274794" cy="125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10CFB69-EC6B-B29F-BBAD-EE9E0F468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4575" y="5311182"/>
            <a:ext cx="1274794" cy="1106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5E0273B-7C36-2B8D-1A15-8D0CDFE8B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7229" y="5119084"/>
            <a:ext cx="1274794" cy="12342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010322-3C10-1C03-57AF-BC47632DA5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2304" y="5474579"/>
            <a:ext cx="1274794" cy="1234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CC58E88-D1DB-3ADC-B018-0794CE713E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1627" y="5482610"/>
            <a:ext cx="1274794" cy="10545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2689B4-DF93-0626-4B53-30180E8B35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1927" y="5661248"/>
            <a:ext cx="1274794" cy="1142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91AA6C9-A5F8-4C43-15F0-8E4B4B25EF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6852" y="5661248"/>
            <a:ext cx="1274794" cy="11797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9B16EF7-0421-0AFF-85E9-82B1F7645321}"/>
              </a:ext>
            </a:extLst>
          </p:cNvPr>
          <p:cNvSpPr txBox="1"/>
          <p:nvPr/>
        </p:nvSpPr>
        <p:spPr>
          <a:xfrm>
            <a:off x="8558132" y="4883073"/>
            <a:ext cx="20162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16S rRNA amplicon sequences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2123C091-4F28-AB25-26E0-80FBDDBBE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92" r="42604" b="78084"/>
          <a:stretch/>
        </p:blipFill>
        <p:spPr bwMode="auto">
          <a:xfrm>
            <a:off x="8256240" y="4056848"/>
            <a:ext cx="591754" cy="59175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B8DB2-F7DB-B663-CF7A-3C78E2128923}"/>
              </a:ext>
            </a:extLst>
          </p:cNvPr>
          <p:cNvSpPr txBox="1"/>
          <p:nvPr/>
        </p:nvSpPr>
        <p:spPr>
          <a:xfrm>
            <a:off x="1055440" y="1628800"/>
            <a:ext cx="6162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required BLAST modules: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FF45EE-4338-0C3D-4AB2-B2EC589C89BA}"/>
              </a:ext>
            </a:extLst>
          </p:cNvPr>
          <p:cNvSpPr txBox="1"/>
          <p:nvPr/>
        </p:nvSpPr>
        <p:spPr>
          <a:xfrm>
            <a:off x="1122070" y="1979325"/>
            <a:ext cx="609600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/10.4.0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blast-plus/2.12.0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FD54BD-765B-C087-E0AC-3BA1A9DFA90E}"/>
              </a:ext>
            </a:extLst>
          </p:cNvPr>
          <p:cNvSpPr txBox="1"/>
          <p:nvPr/>
        </p:nvSpPr>
        <p:spPr>
          <a:xfrm>
            <a:off x="1059280" y="2683438"/>
            <a:ext cx="6162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database with the ASVs sequences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3C2219-52CD-7C46-61C1-6C79371386B7}"/>
              </a:ext>
            </a:extLst>
          </p:cNvPr>
          <p:cNvSpPr txBox="1"/>
          <p:nvPr/>
        </p:nvSpPr>
        <p:spPr>
          <a:xfrm>
            <a:off x="1125910" y="3033963"/>
            <a:ext cx="6096000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makeblastdb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–in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04_Phyloseq_object/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phyloseq_ASVs.fasta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--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-out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2D88B-EE4D-4BFF-4C21-F5BB71CF8698}"/>
              </a:ext>
            </a:extLst>
          </p:cNvPr>
          <p:cNvSpPr txBox="1"/>
          <p:nvPr/>
        </p:nvSpPr>
        <p:spPr>
          <a:xfrm>
            <a:off x="7248128" y="1772816"/>
            <a:ext cx="1262632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many?</a:t>
            </a:r>
          </a:p>
          <a:p>
            <a:pPr algn="ct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ASVs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ASV2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ASV3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ASV4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ASV5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ASV6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ASV8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ASV9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ASV10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ASV11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ASVn</a:t>
            </a:r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6B2B6-1A21-2D06-D7DD-ABE9E78293FC}"/>
              </a:ext>
            </a:extLst>
          </p:cNvPr>
          <p:cNvSpPr txBox="1"/>
          <p:nvPr/>
        </p:nvSpPr>
        <p:spPr>
          <a:xfrm>
            <a:off x="3431704" y="6328324"/>
            <a:ext cx="5544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*Note: 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copy and paste code from here! Use the Tutorial </a:t>
            </a:r>
            <a:r>
              <a:rPr lang="en-US" sz="1100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.html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provided!</a:t>
            </a:r>
            <a:endParaRPr lang="LID4096" sz="1100" dirty="0">
              <a:solidFill>
                <a:srgbClr val="C00000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B8AC26A-3C31-4B94-E352-5ABAB5FE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5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8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3. BLAST 16S rRNA sequences from the isolates against the ASV database 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9B8DB2-F7DB-B663-CF7A-3C78E2128923}"/>
              </a:ext>
            </a:extLst>
          </p:cNvPr>
          <p:cNvSpPr txBox="1"/>
          <p:nvPr/>
        </p:nvSpPr>
        <p:spPr>
          <a:xfrm>
            <a:off x="1055440" y="1628800"/>
            <a:ext cx="6162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required BLAST modules: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FF45EE-4338-0C3D-4AB2-B2EC589C89BA}"/>
              </a:ext>
            </a:extLst>
          </p:cNvPr>
          <p:cNvSpPr txBox="1"/>
          <p:nvPr/>
        </p:nvSpPr>
        <p:spPr>
          <a:xfrm>
            <a:off x="1122070" y="1979325"/>
            <a:ext cx="609600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/10.4.0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blast-plus/2.12.0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FD54BD-765B-C087-E0AC-3BA1A9DFA90E}"/>
              </a:ext>
            </a:extLst>
          </p:cNvPr>
          <p:cNvSpPr txBox="1"/>
          <p:nvPr/>
        </p:nvSpPr>
        <p:spPr>
          <a:xfrm>
            <a:off x="1059280" y="2683438"/>
            <a:ext cx="6162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database with the ASVs sequences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3C2219-52CD-7C46-61C1-6C79371386B7}"/>
              </a:ext>
            </a:extLst>
          </p:cNvPr>
          <p:cNvSpPr txBox="1"/>
          <p:nvPr/>
        </p:nvSpPr>
        <p:spPr>
          <a:xfrm>
            <a:off x="1125910" y="3033963"/>
            <a:ext cx="6096000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makeblastdb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–in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04_Phyloseq_object/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phyloseq_ASVs.fasta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--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-out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4A74F-B783-585A-09CC-2411E5F07882}"/>
              </a:ext>
            </a:extLst>
          </p:cNvPr>
          <p:cNvSpPr txBox="1"/>
          <p:nvPr/>
        </p:nvSpPr>
        <p:spPr>
          <a:xfrm>
            <a:off x="9268345" y="1844824"/>
            <a:ext cx="114813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16S rRNA</a:t>
            </a:r>
            <a:endParaRPr lang="en-GB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GB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ESL0961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ESL0965</a:t>
            </a: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ESL0967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ESL0969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ESL0962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ESL0970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ESL0976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ESL0964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ESL0966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ESL0968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ESL0971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ESL0972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ESL0974</a:t>
            </a:r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1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ESL0963</a:t>
            </a:r>
            <a:endParaRPr lang="en-GB" sz="1100" i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08B3A-2197-F983-1F5E-A5964F79ADAB}"/>
              </a:ext>
            </a:extLst>
          </p:cNvPr>
          <p:cNvSpPr txBox="1"/>
          <p:nvPr/>
        </p:nvSpPr>
        <p:spPr>
          <a:xfrm>
            <a:off x="10738024" y="1844824"/>
            <a:ext cx="1262632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many ASVs?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ASV2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ASV3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ASV4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ASV5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ASV6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ASV7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ASV8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ASV9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ASV10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ASV11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en-GB" sz="1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ASVn</a:t>
            </a:r>
            <a:endParaRPr lang="en-GB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5CB5177-C1CC-7477-B7EE-8EF51A4CCB60}"/>
              </a:ext>
            </a:extLst>
          </p:cNvPr>
          <p:cNvSpPr/>
          <p:nvPr/>
        </p:nvSpPr>
        <p:spPr>
          <a:xfrm>
            <a:off x="9024798" y="2261313"/>
            <a:ext cx="107814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AD3405D-EEF0-D462-ACD3-C60F444F2D0D}"/>
              </a:ext>
            </a:extLst>
          </p:cNvPr>
          <p:cNvSpPr/>
          <p:nvPr/>
        </p:nvSpPr>
        <p:spPr>
          <a:xfrm>
            <a:off x="9024798" y="3103955"/>
            <a:ext cx="111506" cy="680569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59142A8-AEC8-229C-456E-FEC4F4FEFB36}"/>
              </a:ext>
            </a:extLst>
          </p:cNvPr>
          <p:cNvSpPr/>
          <p:nvPr/>
        </p:nvSpPr>
        <p:spPr>
          <a:xfrm>
            <a:off x="9024799" y="3945409"/>
            <a:ext cx="111506" cy="1347468"/>
          </a:xfrm>
          <a:prstGeom prst="leftBrace">
            <a:avLst>
              <a:gd name="adj1" fmla="val 7969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6DED1-319E-6EB0-C349-18D98535704C}"/>
              </a:ext>
            </a:extLst>
          </p:cNvPr>
          <p:cNvSpPr txBox="1"/>
          <p:nvPr/>
        </p:nvSpPr>
        <p:spPr>
          <a:xfrm rot="16200000">
            <a:off x="8584328" y="2477808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1</a:t>
            </a:r>
            <a:endParaRPr lang="LID4096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444A0-AB22-961A-5ACD-D36BD41645DD}"/>
              </a:ext>
            </a:extLst>
          </p:cNvPr>
          <p:cNvSpPr txBox="1"/>
          <p:nvPr/>
        </p:nvSpPr>
        <p:spPr>
          <a:xfrm rot="16200000">
            <a:off x="8584328" y="3329820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2</a:t>
            </a:r>
            <a:endParaRPr lang="LID4096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27BBB-DA9B-827A-29EA-B6B77ECA404B}"/>
              </a:ext>
            </a:extLst>
          </p:cNvPr>
          <p:cNvSpPr txBox="1"/>
          <p:nvPr/>
        </p:nvSpPr>
        <p:spPr>
          <a:xfrm rot="16200000">
            <a:off x="8584327" y="4488726"/>
            <a:ext cx="6634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Genus 3</a:t>
            </a:r>
            <a:endParaRPr lang="LID4096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35A698-5B62-BF07-5A36-C37FDCD5858E}"/>
              </a:ext>
            </a:extLst>
          </p:cNvPr>
          <p:cNvSpPr txBox="1"/>
          <p:nvPr/>
        </p:nvSpPr>
        <p:spPr>
          <a:xfrm>
            <a:off x="8791375" y="1556792"/>
            <a:ext cx="8826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Species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5C7B8E-D414-533C-43B8-B5B9F30B496D}"/>
              </a:ext>
            </a:extLst>
          </p:cNvPr>
          <p:cNvSpPr txBox="1"/>
          <p:nvPr/>
        </p:nvSpPr>
        <p:spPr>
          <a:xfrm>
            <a:off x="9067317" y="245740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ID4096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4D2F0-DDF5-98A7-EC42-11493F3379FC}"/>
              </a:ext>
            </a:extLst>
          </p:cNvPr>
          <p:cNvSpPr txBox="1"/>
          <p:nvPr/>
        </p:nvSpPr>
        <p:spPr>
          <a:xfrm>
            <a:off x="9067317" y="312770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ID4096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4C0673-862D-51A6-153D-6B95201AFC07}"/>
              </a:ext>
            </a:extLst>
          </p:cNvPr>
          <p:cNvSpPr txBox="1"/>
          <p:nvPr/>
        </p:nvSpPr>
        <p:spPr>
          <a:xfrm>
            <a:off x="9067317" y="3558436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ID4096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F18F5C-6B90-7AE8-37A0-408B1F07B1B8}"/>
              </a:ext>
            </a:extLst>
          </p:cNvPr>
          <p:cNvSpPr txBox="1"/>
          <p:nvPr/>
        </p:nvSpPr>
        <p:spPr>
          <a:xfrm>
            <a:off x="9067317" y="4337467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ID4096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042BE5-F410-65C6-2210-3144CB2C768A}"/>
              </a:ext>
            </a:extLst>
          </p:cNvPr>
          <p:cNvSpPr txBox="1"/>
          <p:nvPr/>
        </p:nvSpPr>
        <p:spPr>
          <a:xfrm>
            <a:off x="9067317" y="5105807"/>
            <a:ext cx="3112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LID4096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5EDD0E-8EF7-ABF4-3B23-7CB0F90E8514}"/>
              </a:ext>
            </a:extLst>
          </p:cNvPr>
          <p:cNvCxnSpPr/>
          <p:nvPr/>
        </p:nvCxnSpPr>
        <p:spPr>
          <a:xfrm>
            <a:off x="9232679" y="1803458"/>
            <a:ext cx="0" cy="3416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05BB57-A56F-9F8E-DDFA-0C0D9B95A168}"/>
              </a:ext>
            </a:extLst>
          </p:cNvPr>
          <p:cNvGrpSpPr/>
          <p:nvPr/>
        </p:nvGrpSpPr>
        <p:grpSpPr>
          <a:xfrm>
            <a:off x="9920544" y="2296037"/>
            <a:ext cx="1157062" cy="2944968"/>
            <a:chOff x="6176128" y="2296037"/>
            <a:chExt cx="1157062" cy="294496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0737D2E-C9F1-B6C8-9D65-8910D850A795}"/>
                </a:ext>
              </a:extLst>
            </p:cNvPr>
            <p:cNvGrpSpPr/>
            <p:nvPr/>
          </p:nvGrpSpPr>
          <p:grpSpPr>
            <a:xfrm>
              <a:off x="6176128" y="2411668"/>
              <a:ext cx="1157062" cy="2484706"/>
              <a:chOff x="6176128" y="2411668"/>
              <a:chExt cx="1157062" cy="2484706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73430A3-4FF8-58E0-C0B6-02B984890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803" y="2411668"/>
                <a:ext cx="1106460" cy="64363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DB9F1F2-371C-FE53-C760-D1A5F3701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803" y="2530220"/>
                <a:ext cx="1115387" cy="385103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CA17845-E2A4-F9D3-4279-6CC8E8DA5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394" y="2688238"/>
                <a:ext cx="1070869" cy="55488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10B6E53-8B6A-D118-D4B4-7BF01C83F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929" y="2871770"/>
                <a:ext cx="1073334" cy="557230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F9D6680-BE94-FEC7-25AE-D38638253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9773" y="2593223"/>
                <a:ext cx="874490" cy="62009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5E84CE-0954-A0CA-2E35-01981D175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668" y="2749470"/>
                <a:ext cx="866522" cy="621868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BE30D97-3497-8450-1285-A54D3B491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6128" y="3621910"/>
                <a:ext cx="1148135" cy="95635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E40E6B4-2BD4-E5C2-4754-1C6389FDC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2963" y="3763356"/>
                <a:ext cx="1110227" cy="28327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ECECF5-955F-88A7-C112-64D34B9453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8041" y="3919907"/>
                <a:ext cx="1095149" cy="271319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19DC27E-5CC8-1542-6D6A-44E9D958FF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6624" y="3913354"/>
                <a:ext cx="1076566" cy="463887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D87A1B5-7C42-9821-06B7-BD16AE6C96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4445" y="4077925"/>
                <a:ext cx="1089818" cy="481728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EB00580-EF0E-682B-26AD-7EDD9469D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2064" y="4269770"/>
                <a:ext cx="1086642" cy="422639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1A51F1-0BE7-1F18-1C4A-4A78BB4E99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5807" y="4260660"/>
                <a:ext cx="1132899" cy="635714"/>
              </a:xfrm>
              <a:prstGeom prst="line">
                <a:avLst/>
              </a:prstGeom>
              <a:ln cap="rnd">
                <a:solidFill>
                  <a:schemeClr val="bg1">
                    <a:lumMod val="50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9418971-4B1B-A616-6A7A-AF2ABAB5AC43}"/>
                </a:ext>
              </a:extLst>
            </p:cNvPr>
            <p:cNvSpPr/>
            <p:nvPr/>
          </p:nvSpPr>
          <p:spPr>
            <a:xfrm>
              <a:off x="6600056" y="2296037"/>
              <a:ext cx="448521" cy="29449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55600">
                <a:schemeClr val="bg1">
                  <a:alpha val="7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?¿</a:t>
              </a:r>
              <a:endParaRPr lang="LID4096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876903C-D1E9-0150-2127-D20BF82280A8}"/>
              </a:ext>
            </a:extLst>
          </p:cNvPr>
          <p:cNvSpPr txBox="1"/>
          <p:nvPr/>
        </p:nvSpPr>
        <p:spPr>
          <a:xfrm>
            <a:off x="1062248" y="3865862"/>
            <a:ext cx="6162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Blast 16S rRNA isolate sequences against ASV DB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903B96-47FD-D91D-6FB9-08FD16E2E811}"/>
              </a:ext>
            </a:extLst>
          </p:cNvPr>
          <p:cNvSpPr txBox="1"/>
          <p:nvPr/>
        </p:nvSpPr>
        <p:spPr>
          <a:xfrm>
            <a:off x="1128878" y="4216387"/>
            <a:ext cx="6096000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–query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Isolates_16SrRNAs.fasta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-task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-out 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‘7 std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’ \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perc_identity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C8D37-8DEF-4C9D-23F8-112EC4986D9D}"/>
              </a:ext>
            </a:extLst>
          </p:cNvPr>
          <p:cNvSpPr txBox="1"/>
          <p:nvPr/>
        </p:nvSpPr>
        <p:spPr>
          <a:xfrm>
            <a:off x="3431704" y="6328324"/>
            <a:ext cx="5544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*Note: 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copy and paste code from here! Use the Tutorial </a:t>
            </a:r>
            <a:r>
              <a:rPr lang="en-US" sz="1100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.html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provided!</a:t>
            </a:r>
            <a:endParaRPr lang="LID4096" sz="1100" dirty="0">
              <a:solidFill>
                <a:srgbClr val="C00000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C35CCCA-D503-3F29-860F-3223D8E4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5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0C8D22-706E-D3E2-DB99-3AC8EAEAABB1}"/>
              </a:ext>
            </a:extLst>
          </p:cNvPr>
          <p:cNvCxnSpPr>
            <a:cxnSpLocks/>
          </p:cNvCxnSpPr>
          <p:nvPr/>
        </p:nvCxnSpPr>
        <p:spPr>
          <a:xfrm>
            <a:off x="575310" y="527804"/>
            <a:ext cx="11041380" cy="0"/>
          </a:xfrm>
          <a:prstGeom prst="line">
            <a:avLst/>
          </a:prstGeom>
          <a:ln>
            <a:solidFill>
              <a:srgbClr val="146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 Number Placeholder 8">
            <a:extLst>
              <a:ext uri="{FF2B5EF4-FFF2-40B4-BE49-F238E27FC236}">
                <a16:creationId xmlns:a16="http://schemas.microsoft.com/office/drawing/2014/main" id="{225020AA-D371-6A4C-41F0-AAA12B0CD302}"/>
              </a:ext>
            </a:extLst>
          </p:cNvPr>
          <p:cNvSpPr txBox="1">
            <a:spLocks/>
          </p:cNvSpPr>
          <p:nvPr/>
        </p:nvSpPr>
        <p:spPr>
          <a:xfrm>
            <a:off x="11144250" y="189250"/>
            <a:ext cx="472440" cy="332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0239A-22F4-4D53-A7AE-0A834CE81D6D}" type="slidenum">
              <a:rPr lang="en-CH" smtClean="0">
                <a:solidFill>
                  <a:srgbClr val="14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endParaRPr lang="en-CH" dirty="0">
              <a:solidFill>
                <a:srgbClr val="14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4F9CCF-59EF-69BD-8089-3CD5B70EB1E8}"/>
              </a:ext>
            </a:extLst>
          </p:cNvPr>
          <p:cNvSpPr txBox="1"/>
          <p:nvPr/>
        </p:nvSpPr>
        <p:spPr>
          <a:xfrm>
            <a:off x="1085498" y="932377"/>
            <a:ext cx="94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To summarize, create a script with the following required commands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9B8DB2-F7DB-B663-CF7A-3C78E2128923}"/>
              </a:ext>
            </a:extLst>
          </p:cNvPr>
          <p:cNvSpPr txBox="1"/>
          <p:nvPr/>
        </p:nvSpPr>
        <p:spPr>
          <a:xfrm>
            <a:off x="1055440" y="1412776"/>
            <a:ext cx="4536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required modules: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FF45EE-4338-0C3D-4AB2-B2EC589C89BA}"/>
              </a:ext>
            </a:extLst>
          </p:cNvPr>
          <p:cNvSpPr txBox="1"/>
          <p:nvPr/>
        </p:nvSpPr>
        <p:spPr>
          <a:xfrm>
            <a:off x="1122070" y="1763301"/>
            <a:ext cx="4829914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/10.4.0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blast-plus/2.12.0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FD54BD-765B-C087-E0AC-3BA1A9DFA90E}"/>
              </a:ext>
            </a:extLst>
          </p:cNvPr>
          <p:cNvSpPr txBox="1"/>
          <p:nvPr/>
        </p:nvSpPr>
        <p:spPr>
          <a:xfrm>
            <a:off x="1059280" y="4342968"/>
            <a:ext cx="4531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makeblastdb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blastn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3C2219-52CD-7C46-61C1-6C79371386B7}"/>
              </a:ext>
            </a:extLst>
          </p:cNvPr>
          <p:cNvSpPr txBox="1"/>
          <p:nvPr/>
        </p:nvSpPr>
        <p:spPr>
          <a:xfrm>
            <a:off x="1125910" y="4653136"/>
            <a:ext cx="5256594" cy="1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makeblastdb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–in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phylo_ASVs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 \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dbtype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-out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–query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Isolates_16SrRNAs.fasta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-task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ASVs_DB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-out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Blast_16SrRNAs_vs_ASVs_results.txt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‘7 std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’ \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perc_identity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6A401-D286-EBF9-9CA0-D01DC7CDF0E5}"/>
              </a:ext>
            </a:extLst>
          </p:cNvPr>
          <p:cNvSpPr txBox="1"/>
          <p:nvPr/>
        </p:nvSpPr>
        <p:spPr>
          <a:xfrm>
            <a:off x="1060808" y="2446527"/>
            <a:ext cx="4531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variables and directory to store results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8DF8B-B8BD-68FE-E24C-658DE0C4A363}"/>
              </a:ext>
            </a:extLst>
          </p:cNvPr>
          <p:cNvSpPr txBox="1"/>
          <p:nvPr/>
        </p:nvSpPr>
        <p:spPr>
          <a:xfrm>
            <a:off x="1127438" y="2797052"/>
            <a:ext cx="5256594" cy="1546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scratch=/scratch/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jgianott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/SAGE/SAGE2022_2023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username=</a:t>
            </a:r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phylo_ASVs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</a:t>
            </a:r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phyloseq_ASVs.fasta</a:t>
            </a:r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${scratch}/${username}/ASV-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isolate_match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 ${scratch}/${username}/ASV-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isolate_match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cp ${scratch}/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common_files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ASV_matching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/Isolates_16SrRNAs.fasta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${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asv_dir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}/Isolates_16SrRNAs.fasta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658DA-52E7-4A77-CD3F-A5E6AE6DD230}"/>
              </a:ext>
            </a:extLst>
          </p:cNvPr>
          <p:cNvSpPr txBox="1"/>
          <p:nvPr/>
        </p:nvSpPr>
        <p:spPr>
          <a:xfrm>
            <a:off x="6528048" y="1542271"/>
            <a:ext cx="547260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######### SLURM OPTIONS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--job-name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ASVmatching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jgianott_sage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-per-task 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 8G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 1:00:00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/user/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/sage22/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/logs/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ASVmatch.err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/user/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/sage22/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&lt;username&gt;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/logs/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ASVmatch.out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 Loading the modules ###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CA07DC-CC7A-B4CC-B027-7235FE981C26}"/>
              </a:ext>
            </a:extLst>
          </p:cNvPr>
          <p:cNvGrpSpPr/>
          <p:nvPr/>
        </p:nvGrpSpPr>
        <p:grpSpPr>
          <a:xfrm>
            <a:off x="2063553" y="3175052"/>
            <a:ext cx="8938752" cy="2291729"/>
            <a:chOff x="2063553" y="3175052"/>
            <a:chExt cx="8938752" cy="229172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00ED8E-B132-81BF-E259-AEF115ACED54}"/>
                </a:ext>
              </a:extLst>
            </p:cNvPr>
            <p:cNvSpPr/>
            <p:nvPr/>
          </p:nvSpPr>
          <p:spPr>
            <a:xfrm>
              <a:off x="2063553" y="3175052"/>
              <a:ext cx="2376264" cy="181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CE7F2-0157-7153-607E-3F553062CE51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4439817" y="3266022"/>
              <a:ext cx="4942308" cy="1031208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F16F4-E779-1933-4D6E-E45A4E6CBB64}"/>
                </a:ext>
              </a:extLst>
            </p:cNvPr>
            <p:cNvSpPr txBox="1"/>
            <p:nvPr/>
          </p:nvSpPr>
          <p:spPr>
            <a:xfrm>
              <a:off x="7761944" y="4297230"/>
              <a:ext cx="3240361" cy="11695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Locate this file generated durin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 the DADA2 tutorial in </a:t>
              </a:r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Barney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Download it into your computer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Upload it to </a:t>
              </a:r>
              <a:r>
                <a:rPr lang="en-US" sz="1400" b="0" i="1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Curnalg</a:t>
              </a:r>
              <a:r>
                <a:rPr lang="en-US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using </a:t>
              </a:r>
              <a:r>
                <a:rPr lang="en-US" sz="1400" b="0" i="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scp</a:t>
              </a:r>
              <a:r>
                <a:rPr lang="en-US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Specify full path here!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AFDA6A-DC83-25B6-F900-1B6B9EF42CAF}"/>
              </a:ext>
            </a:extLst>
          </p:cNvPr>
          <p:cNvSpPr txBox="1"/>
          <p:nvPr/>
        </p:nvSpPr>
        <p:spPr>
          <a:xfrm>
            <a:off x="6156176" y="1548622"/>
            <a:ext cx="29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ID4096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D7516-1DA4-273E-6040-113D0C60F67B}"/>
              </a:ext>
            </a:extLst>
          </p:cNvPr>
          <p:cNvSpPr txBox="1"/>
          <p:nvPr/>
        </p:nvSpPr>
        <p:spPr>
          <a:xfrm>
            <a:off x="808018" y="1756430"/>
            <a:ext cx="29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ID4096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441EB-840B-4C08-BD87-92DC09568194}"/>
              </a:ext>
            </a:extLst>
          </p:cNvPr>
          <p:cNvSpPr txBox="1"/>
          <p:nvPr/>
        </p:nvSpPr>
        <p:spPr>
          <a:xfrm>
            <a:off x="808018" y="2781645"/>
            <a:ext cx="29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ID4096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D0FB3-AA31-19BF-7F00-5C41DF5F76E7}"/>
              </a:ext>
            </a:extLst>
          </p:cNvPr>
          <p:cNvSpPr txBox="1"/>
          <p:nvPr/>
        </p:nvSpPr>
        <p:spPr>
          <a:xfrm>
            <a:off x="806141" y="4376425"/>
            <a:ext cx="29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ID4096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EC49E-C59A-D138-39E4-0C1D6E254C2F}"/>
              </a:ext>
            </a:extLst>
          </p:cNvPr>
          <p:cNvSpPr txBox="1"/>
          <p:nvPr/>
        </p:nvSpPr>
        <p:spPr>
          <a:xfrm>
            <a:off x="3431704" y="6328324"/>
            <a:ext cx="5544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*Note: 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copy and paste code from here! Use the Tutorial </a:t>
            </a:r>
            <a:r>
              <a:rPr lang="en-US" sz="1100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.html</a:t>
            </a:r>
            <a:r>
              <a:rPr lang="en-US" sz="11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provided!</a:t>
            </a:r>
            <a:endParaRPr lang="LID4096" sz="1100" dirty="0">
              <a:solidFill>
                <a:srgbClr val="C00000"/>
              </a:solidFill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7E643F5-EBC4-C88C-07C3-A9654AAB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33291"/>
          </a:xfrm>
        </p:spPr>
        <p:txBody>
          <a:bodyPr/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SAGE II | ASV-isolate matching | 2023</a:t>
            </a:r>
            <a:endParaRPr lang="en-CH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/>
      <p:bldP spid="67" grpId="0" animBg="1"/>
      <p:bldP spid="13" grpId="0"/>
      <p:bldP spid="14" grpId="0" animBg="1"/>
      <p:bldP spid="17" grpId="0" animBg="1"/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2773</Words>
  <Application>Microsoft Office PowerPoint</Application>
  <PresentationFormat>Widescreen</PresentationFormat>
  <Paragraphs>640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Segoe UI</vt:lpstr>
      <vt:lpstr>Office Theme</vt:lpstr>
      <vt:lpstr>Tutorial | ASV-isolate matching SAGE II | 28.03.23 | Daniel Garrido Sanz &amp; Julian Garneau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16S rRNA amplicon sequencing SAGE II | 24.03.23 | Daniel Garrido Sanz</dc:title>
  <dc:creator>Daniel Garrido Sanz</dc:creator>
  <cp:lastModifiedBy>Daniel Garrido Sanz</cp:lastModifiedBy>
  <cp:revision>238</cp:revision>
  <dcterms:created xsi:type="dcterms:W3CDTF">2023-03-01T14:07:46Z</dcterms:created>
  <dcterms:modified xsi:type="dcterms:W3CDTF">2023-04-04T11:55:07Z</dcterms:modified>
</cp:coreProperties>
</file>